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68" r:id="rId4"/>
    <p:sldId id="257" r:id="rId5"/>
    <p:sldId id="266" r:id="rId6"/>
    <p:sldId id="275" r:id="rId7"/>
    <p:sldId id="284" r:id="rId8"/>
    <p:sldId id="276" r:id="rId9"/>
    <p:sldId id="277" r:id="rId10"/>
    <p:sldId id="278" r:id="rId11"/>
    <p:sldId id="285" r:id="rId12"/>
    <p:sldId id="286" r:id="rId13"/>
    <p:sldId id="287" r:id="rId14"/>
    <p:sldId id="279" r:id="rId15"/>
    <p:sldId id="280" r:id="rId16"/>
    <p:sldId id="288" r:id="rId17"/>
    <p:sldId id="289" r:id="rId18"/>
    <p:sldId id="281" r:id="rId19"/>
    <p:sldId id="282" r:id="rId20"/>
    <p:sldId id="283" r:id="rId21"/>
    <p:sldId id="290" r:id="rId22"/>
    <p:sldId id="291" r:id="rId23"/>
    <p:sldId id="259" r:id="rId24"/>
    <p:sldId id="260" r:id="rId25"/>
    <p:sldId id="261" r:id="rId26"/>
    <p:sldId id="269" r:id="rId27"/>
    <p:sldId id="262" r:id="rId28"/>
    <p:sldId id="270" r:id="rId29"/>
    <p:sldId id="272" r:id="rId30"/>
    <p:sldId id="273" r:id="rId31"/>
    <p:sldId id="274" r:id="rId32"/>
    <p:sldId id="263" r:id="rId33"/>
    <p:sldId id="271" r:id="rId34"/>
    <p:sldId id="26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487B5-8969-4CE9-A62E-16F6BAF8CC4F}" type="doc">
      <dgm:prSet loTypeId="urn:microsoft.com/office/officeart/2005/8/layout/list1" loCatId="list" qsTypeId="urn:microsoft.com/office/officeart/2005/8/quickstyle/3d3" qsCatId="3D" csTypeId="urn:microsoft.com/office/officeart/2005/8/colors/accent0_1" csCatId="mainScheme" phldr="1"/>
      <dgm:spPr/>
      <dgm:t>
        <a:bodyPr/>
        <a:lstStyle/>
        <a:p>
          <a:endParaRPr lang="en-IN"/>
        </a:p>
      </dgm:t>
    </dgm:pt>
    <dgm:pt modelId="{91F0356C-DD35-4103-A53F-209E11EF62EF}">
      <dgm:prSet phldrT="[Text]"/>
      <dgm:spPr/>
      <dgm:t>
        <a:bodyPr/>
        <a:lstStyle/>
        <a:p>
          <a:r>
            <a:rPr lang="en-IN" dirty="0" smtClean="0"/>
            <a:t>1. MAHARERA WEBSITE</a:t>
          </a:r>
          <a:endParaRPr lang="en-IN" dirty="0"/>
        </a:p>
      </dgm:t>
    </dgm:pt>
    <dgm:pt modelId="{02D05FC7-56CF-47F7-B692-2DE56CBA15A3}" type="parTrans" cxnId="{DAC952C7-7529-4526-A900-A537642E853C}">
      <dgm:prSet/>
      <dgm:spPr/>
      <dgm:t>
        <a:bodyPr/>
        <a:lstStyle/>
        <a:p>
          <a:endParaRPr lang="en-IN"/>
        </a:p>
      </dgm:t>
    </dgm:pt>
    <dgm:pt modelId="{C3884EA5-D8A4-48F9-9FB5-7B5D2A10307C}" type="sibTrans" cxnId="{DAC952C7-7529-4526-A900-A537642E853C}">
      <dgm:prSet/>
      <dgm:spPr/>
      <dgm:t>
        <a:bodyPr/>
        <a:lstStyle/>
        <a:p>
          <a:endParaRPr lang="en-IN"/>
        </a:p>
      </dgm:t>
    </dgm:pt>
    <dgm:pt modelId="{D1FF54D3-8407-4352-9A61-017AE2AC22CF}">
      <dgm:prSet phldrT="[Text]"/>
      <dgm:spPr/>
      <dgm:t>
        <a:bodyPr/>
        <a:lstStyle/>
        <a:p>
          <a:r>
            <a:rPr lang="en-IN" dirty="0" smtClean="0"/>
            <a:t>2.MAHARERA OFFICE</a:t>
          </a:r>
          <a:endParaRPr lang="en-IN" dirty="0"/>
        </a:p>
      </dgm:t>
    </dgm:pt>
    <dgm:pt modelId="{11527E1A-CE16-4431-B093-B593EC62754E}" type="parTrans" cxnId="{AD5D1248-EE7D-4896-8C39-25CF7BB37F8B}">
      <dgm:prSet/>
      <dgm:spPr/>
      <dgm:t>
        <a:bodyPr/>
        <a:lstStyle/>
        <a:p>
          <a:endParaRPr lang="en-IN"/>
        </a:p>
      </dgm:t>
    </dgm:pt>
    <dgm:pt modelId="{4153CEF3-F92D-4631-8546-D6F1195DA831}" type="sibTrans" cxnId="{AD5D1248-EE7D-4896-8C39-25CF7BB37F8B}">
      <dgm:prSet/>
      <dgm:spPr/>
      <dgm:t>
        <a:bodyPr/>
        <a:lstStyle/>
        <a:p>
          <a:endParaRPr lang="en-IN"/>
        </a:p>
      </dgm:t>
    </dgm:pt>
    <dgm:pt modelId="{B598E9D9-2F4C-4E7C-8C75-2F0596BFB32A}">
      <dgm:prSet phldrT="[Text]"/>
      <dgm:spPr/>
      <dgm:t>
        <a:bodyPr/>
        <a:lstStyle/>
        <a:p>
          <a:r>
            <a:rPr lang="en-IN" dirty="0" smtClean="0"/>
            <a:t>3.CA CHAITRA SALANKAR</a:t>
          </a:r>
        </a:p>
        <a:p>
          <a:r>
            <a:rPr lang="en-IN" dirty="0" smtClean="0"/>
            <a:t>C A SALANKAR AND ASSOCIATES</a:t>
          </a:r>
        </a:p>
        <a:p>
          <a:r>
            <a:rPr lang="en-IN" dirty="0" smtClean="0"/>
            <a:t>Mob :+91 98609 78333</a:t>
          </a:r>
          <a:br>
            <a:rPr lang="en-IN" dirty="0" smtClean="0"/>
          </a:br>
          <a:r>
            <a:rPr lang="en-IN" dirty="0" smtClean="0"/>
            <a:t>Off :0712- 2294173</a:t>
          </a:r>
        </a:p>
        <a:p>
          <a:r>
            <a:rPr lang="en-IN" dirty="0" err="1" smtClean="0"/>
            <a:t>Email:chaitra@casalankar.com</a:t>
          </a:r>
          <a:endParaRPr lang="en-IN" dirty="0"/>
        </a:p>
      </dgm:t>
    </dgm:pt>
    <dgm:pt modelId="{FAAB891F-032E-4425-838D-A9A9CBDD4271}" type="parTrans" cxnId="{6D7BD917-302A-42B0-A154-F04AE81C3ABE}">
      <dgm:prSet/>
      <dgm:spPr/>
      <dgm:t>
        <a:bodyPr/>
        <a:lstStyle/>
        <a:p>
          <a:endParaRPr lang="en-IN"/>
        </a:p>
      </dgm:t>
    </dgm:pt>
    <dgm:pt modelId="{FABFDE76-666E-42FC-A9BB-5069C1B58A43}" type="sibTrans" cxnId="{6D7BD917-302A-42B0-A154-F04AE81C3ABE}">
      <dgm:prSet/>
      <dgm:spPr/>
      <dgm:t>
        <a:bodyPr/>
        <a:lstStyle/>
        <a:p>
          <a:endParaRPr lang="en-IN"/>
        </a:p>
      </dgm:t>
    </dgm:pt>
    <dgm:pt modelId="{3C788E83-B224-4563-9EAF-4FDA47328459}" type="pres">
      <dgm:prSet presAssocID="{3E1487B5-8969-4CE9-A62E-16F6BAF8CC4F}" presName="linear" presStyleCnt="0">
        <dgm:presLayoutVars>
          <dgm:dir/>
          <dgm:animLvl val="lvl"/>
          <dgm:resizeHandles val="exact"/>
        </dgm:presLayoutVars>
      </dgm:prSet>
      <dgm:spPr/>
      <dgm:t>
        <a:bodyPr/>
        <a:lstStyle/>
        <a:p>
          <a:endParaRPr lang="en-IN"/>
        </a:p>
      </dgm:t>
    </dgm:pt>
    <dgm:pt modelId="{B294FC73-DEAC-4BBF-8C5C-BB796162906B}" type="pres">
      <dgm:prSet presAssocID="{91F0356C-DD35-4103-A53F-209E11EF62EF}" presName="parentLin" presStyleCnt="0"/>
      <dgm:spPr/>
    </dgm:pt>
    <dgm:pt modelId="{9EA1CE0C-EDBC-42C2-BC82-105D7883192A}" type="pres">
      <dgm:prSet presAssocID="{91F0356C-DD35-4103-A53F-209E11EF62EF}" presName="parentLeftMargin" presStyleLbl="node1" presStyleIdx="0" presStyleCnt="3"/>
      <dgm:spPr/>
      <dgm:t>
        <a:bodyPr/>
        <a:lstStyle/>
        <a:p>
          <a:endParaRPr lang="en-IN"/>
        </a:p>
      </dgm:t>
    </dgm:pt>
    <dgm:pt modelId="{C76560F8-BDBF-4815-AD0D-9B3D05991236}" type="pres">
      <dgm:prSet presAssocID="{91F0356C-DD35-4103-A53F-209E11EF62EF}" presName="parentText" presStyleLbl="node1" presStyleIdx="0" presStyleCnt="3">
        <dgm:presLayoutVars>
          <dgm:chMax val="0"/>
          <dgm:bulletEnabled val="1"/>
        </dgm:presLayoutVars>
      </dgm:prSet>
      <dgm:spPr/>
      <dgm:t>
        <a:bodyPr/>
        <a:lstStyle/>
        <a:p>
          <a:endParaRPr lang="en-IN"/>
        </a:p>
      </dgm:t>
    </dgm:pt>
    <dgm:pt modelId="{A0BB8EF4-969D-4812-ACAE-40E2EC0B6FBB}" type="pres">
      <dgm:prSet presAssocID="{91F0356C-DD35-4103-A53F-209E11EF62EF}" presName="negativeSpace" presStyleCnt="0"/>
      <dgm:spPr/>
    </dgm:pt>
    <dgm:pt modelId="{F7441CCA-394B-486E-B310-1073BDBD11B2}" type="pres">
      <dgm:prSet presAssocID="{91F0356C-DD35-4103-A53F-209E11EF62EF}" presName="childText" presStyleLbl="conFgAcc1" presStyleIdx="0" presStyleCnt="3">
        <dgm:presLayoutVars>
          <dgm:bulletEnabled val="1"/>
        </dgm:presLayoutVars>
      </dgm:prSet>
      <dgm:spPr/>
      <dgm:t>
        <a:bodyPr/>
        <a:lstStyle/>
        <a:p>
          <a:endParaRPr lang="en-IN"/>
        </a:p>
      </dgm:t>
    </dgm:pt>
    <dgm:pt modelId="{2B2364FD-5B53-4E7E-BF8A-7077DB267B66}" type="pres">
      <dgm:prSet presAssocID="{C3884EA5-D8A4-48F9-9FB5-7B5D2A10307C}" presName="spaceBetweenRectangles" presStyleCnt="0"/>
      <dgm:spPr/>
    </dgm:pt>
    <dgm:pt modelId="{FA896DDE-06C3-42C9-BFC5-5B38D4EA20FE}" type="pres">
      <dgm:prSet presAssocID="{D1FF54D3-8407-4352-9A61-017AE2AC22CF}" presName="parentLin" presStyleCnt="0"/>
      <dgm:spPr/>
    </dgm:pt>
    <dgm:pt modelId="{30BFE579-21CE-4A95-9DC9-1DAFB55900D5}" type="pres">
      <dgm:prSet presAssocID="{D1FF54D3-8407-4352-9A61-017AE2AC22CF}" presName="parentLeftMargin" presStyleLbl="node1" presStyleIdx="0" presStyleCnt="3"/>
      <dgm:spPr/>
      <dgm:t>
        <a:bodyPr/>
        <a:lstStyle/>
        <a:p>
          <a:endParaRPr lang="en-IN"/>
        </a:p>
      </dgm:t>
    </dgm:pt>
    <dgm:pt modelId="{716453DD-A7DC-43E4-A396-16BBA7796885}" type="pres">
      <dgm:prSet presAssocID="{D1FF54D3-8407-4352-9A61-017AE2AC22CF}" presName="parentText" presStyleLbl="node1" presStyleIdx="1" presStyleCnt="3">
        <dgm:presLayoutVars>
          <dgm:chMax val="0"/>
          <dgm:bulletEnabled val="1"/>
        </dgm:presLayoutVars>
      </dgm:prSet>
      <dgm:spPr/>
      <dgm:t>
        <a:bodyPr/>
        <a:lstStyle/>
        <a:p>
          <a:endParaRPr lang="en-IN"/>
        </a:p>
      </dgm:t>
    </dgm:pt>
    <dgm:pt modelId="{7969E8B2-0C5D-4F06-BD71-446B6171E482}" type="pres">
      <dgm:prSet presAssocID="{D1FF54D3-8407-4352-9A61-017AE2AC22CF}" presName="negativeSpace" presStyleCnt="0"/>
      <dgm:spPr/>
    </dgm:pt>
    <dgm:pt modelId="{DB184737-8B60-47DE-B369-63CCD1EF773D}" type="pres">
      <dgm:prSet presAssocID="{D1FF54D3-8407-4352-9A61-017AE2AC22CF}" presName="childText" presStyleLbl="conFgAcc1" presStyleIdx="1" presStyleCnt="3">
        <dgm:presLayoutVars>
          <dgm:bulletEnabled val="1"/>
        </dgm:presLayoutVars>
      </dgm:prSet>
      <dgm:spPr/>
      <dgm:t>
        <a:bodyPr/>
        <a:lstStyle/>
        <a:p>
          <a:endParaRPr lang="en-IN"/>
        </a:p>
      </dgm:t>
    </dgm:pt>
    <dgm:pt modelId="{5057941C-69BD-4A05-A935-6C846AC0DC2B}" type="pres">
      <dgm:prSet presAssocID="{4153CEF3-F92D-4631-8546-D6F1195DA831}" presName="spaceBetweenRectangles" presStyleCnt="0"/>
      <dgm:spPr/>
    </dgm:pt>
    <dgm:pt modelId="{2FCAECF1-4BBC-4CE4-90BC-3CC9C5456E16}" type="pres">
      <dgm:prSet presAssocID="{B598E9D9-2F4C-4E7C-8C75-2F0596BFB32A}" presName="parentLin" presStyleCnt="0"/>
      <dgm:spPr/>
    </dgm:pt>
    <dgm:pt modelId="{85DA0C84-A63C-4E15-9C71-085ED4E494A8}" type="pres">
      <dgm:prSet presAssocID="{B598E9D9-2F4C-4E7C-8C75-2F0596BFB32A}" presName="parentLeftMargin" presStyleLbl="node1" presStyleIdx="1" presStyleCnt="3"/>
      <dgm:spPr/>
      <dgm:t>
        <a:bodyPr/>
        <a:lstStyle/>
        <a:p>
          <a:endParaRPr lang="en-IN"/>
        </a:p>
      </dgm:t>
    </dgm:pt>
    <dgm:pt modelId="{E57393AB-3A60-43E0-B87A-3AD68B8BA7F3}" type="pres">
      <dgm:prSet presAssocID="{B598E9D9-2F4C-4E7C-8C75-2F0596BFB32A}" presName="parentText" presStyleLbl="node1" presStyleIdx="2" presStyleCnt="3" custScaleY="333777">
        <dgm:presLayoutVars>
          <dgm:chMax val="0"/>
          <dgm:bulletEnabled val="1"/>
        </dgm:presLayoutVars>
      </dgm:prSet>
      <dgm:spPr/>
      <dgm:t>
        <a:bodyPr/>
        <a:lstStyle/>
        <a:p>
          <a:endParaRPr lang="en-IN"/>
        </a:p>
      </dgm:t>
    </dgm:pt>
    <dgm:pt modelId="{0F7BAE29-7473-4710-A8E6-9513FF7FF8AA}" type="pres">
      <dgm:prSet presAssocID="{B598E9D9-2F4C-4E7C-8C75-2F0596BFB32A}" presName="negativeSpace" presStyleCnt="0"/>
      <dgm:spPr/>
    </dgm:pt>
    <dgm:pt modelId="{F420D4DA-E22D-488C-B48F-2D4573FA9438}" type="pres">
      <dgm:prSet presAssocID="{B598E9D9-2F4C-4E7C-8C75-2F0596BFB32A}" presName="childText" presStyleLbl="conFgAcc1" presStyleIdx="2" presStyleCnt="3" custLinFactY="-141717" custLinFactNeighborX="939" custLinFactNeighborY="-200000">
        <dgm:presLayoutVars>
          <dgm:bulletEnabled val="1"/>
        </dgm:presLayoutVars>
      </dgm:prSet>
      <dgm:spPr/>
    </dgm:pt>
  </dgm:ptLst>
  <dgm:cxnLst>
    <dgm:cxn modelId="{5187F934-7C6F-4DD4-B1A5-7A81B6685E0E}" type="presOf" srcId="{91F0356C-DD35-4103-A53F-209E11EF62EF}" destId="{C76560F8-BDBF-4815-AD0D-9B3D05991236}" srcOrd="1" destOrd="0" presId="urn:microsoft.com/office/officeart/2005/8/layout/list1"/>
    <dgm:cxn modelId="{47A83766-137D-4644-8612-A8E3F2C863B4}" type="presOf" srcId="{D1FF54D3-8407-4352-9A61-017AE2AC22CF}" destId="{30BFE579-21CE-4A95-9DC9-1DAFB55900D5}" srcOrd="0" destOrd="0" presId="urn:microsoft.com/office/officeart/2005/8/layout/list1"/>
    <dgm:cxn modelId="{AD5D1248-EE7D-4896-8C39-25CF7BB37F8B}" srcId="{3E1487B5-8969-4CE9-A62E-16F6BAF8CC4F}" destId="{D1FF54D3-8407-4352-9A61-017AE2AC22CF}" srcOrd="1" destOrd="0" parTransId="{11527E1A-CE16-4431-B093-B593EC62754E}" sibTransId="{4153CEF3-F92D-4631-8546-D6F1195DA831}"/>
    <dgm:cxn modelId="{03CBB56B-F0A1-4BBB-A4E9-3F4A95B08FB3}" type="presOf" srcId="{3E1487B5-8969-4CE9-A62E-16F6BAF8CC4F}" destId="{3C788E83-B224-4563-9EAF-4FDA47328459}" srcOrd="0" destOrd="0" presId="urn:microsoft.com/office/officeart/2005/8/layout/list1"/>
    <dgm:cxn modelId="{16992A3A-80A4-4D78-8EAA-D1F08D95770C}" type="presOf" srcId="{B598E9D9-2F4C-4E7C-8C75-2F0596BFB32A}" destId="{E57393AB-3A60-43E0-B87A-3AD68B8BA7F3}" srcOrd="1" destOrd="0" presId="urn:microsoft.com/office/officeart/2005/8/layout/list1"/>
    <dgm:cxn modelId="{CA960CF8-7DF1-4BBA-8C1D-A6D74AAC2104}" type="presOf" srcId="{D1FF54D3-8407-4352-9A61-017AE2AC22CF}" destId="{716453DD-A7DC-43E4-A396-16BBA7796885}" srcOrd="1" destOrd="0" presId="urn:microsoft.com/office/officeart/2005/8/layout/list1"/>
    <dgm:cxn modelId="{6D7BD917-302A-42B0-A154-F04AE81C3ABE}" srcId="{3E1487B5-8969-4CE9-A62E-16F6BAF8CC4F}" destId="{B598E9D9-2F4C-4E7C-8C75-2F0596BFB32A}" srcOrd="2" destOrd="0" parTransId="{FAAB891F-032E-4425-838D-A9A9CBDD4271}" sibTransId="{FABFDE76-666E-42FC-A9BB-5069C1B58A43}"/>
    <dgm:cxn modelId="{EF5EC5A0-BCE9-4DD5-A44A-BF5374E249CA}" type="presOf" srcId="{B598E9D9-2F4C-4E7C-8C75-2F0596BFB32A}" destId="{85DA0C84-A63C-4E15-9C71-085ED4E494A8}" srcOrd="0" destOrd="0" presId="urn:microsoft.com/office/officeart/2005/8/layout/list1"/>
    <dgm:cxn modelId="{6846FF45-D58D-476E-AE02-0F333175E9C3}" type="presOf" srcId="{91F0356C-DD35-4103-A53F-209E11EF62EF}" destId="{9EA1CE0C-EDBC-42C2-BC82-105D7883192A}" srcOrd="0" destOrd="0" presId="urn:microsoft.com/office/officeart/2005/8/layout/list1"/>
    <dgm:cxn modelId="{DAC952C7-7529-4526-A900-A537642E853C}" srcId="{3E1487B5-8969-4CE9-A62E-16F6BAF8CC4F}" destId="{91F0356C-DD35-4103-A53F-209E11EF62EF}" srcOrd="0" destOrd="0" parTransId="{02D05FC7-56CF-47F7-B692-2DE56CBA15A3}" sibTransId="{C3884EA5-D8A4-48F9-9FB5-7B5D2A10307C}"/>
    <dgm:cxn modelId="{08D3FC7A-214F-476F-A13C-E420C6BBAA4F}" type="presParOf" srcId="{3C788E83-B224-4563-9EAF-4FDA47328459}" destId="{B294FC73-DEAC-4BBF-8C5C-BB796162906B}" srcOrd="0" destOrd="0" presId="urn:microsoft.com/office/officeart/2005/8/layout/list1"/>
    <dgm:cxn modelId="{8BD56F67-0747-456D-AA66-70281B86D76F}" type="presParOf" srcId="{B294FC73-DEAC-4BBF-8C5C-BB796162906B}" destId="{9EA1CE0C-EDBC-42C2-BC82-105D7883192A}" srcOrd="0" destOrd="0" presId="urn:microsoft.com/office/officeart/2005/8/layout/list1"/>
    <dgm:cxn modelId="{97DFDAEE-0720-4CA4-A3B3-D53E10468B55}" type="presParOf" srcId="{B294FC73-DEAC-4BBF-8C5C-BB796162906B}" destId="{C76560F8-BDBF-4815-AD0D-9B3D05991236}" srcOrd="1" destOrd="0" presId="urn:microsoft.com/office/officeart/2005/8/layout/list1"/>
    <dgm:cxn modelId="{B880210C-7E6F-4C15-B6E0-0FB03A402B8F}" type="presParOf" srcId="{3C788E83-B224-4563-9EAF-4FDA47328459}" destId="{A0BB8EF4-969D-4812-ACAE-40E2EC0B6FBB}" srcOrd="1" destOrd="0" presId="urn:microsoft.com/office/officeart/2005/8/layout/list1"/>
    <dgm:cxn modelId="{3D39230A-79AD-47D5-BCF0-5ECE97FF9BE7}" type="presParOf" srcId="{3C788E83-B224-4563-9EAF-4FDA47328459}" destId="{F7441CCA-394B-486E-B310-1073BDBD11B2}" srcOrd="2" destOrd="0" presId="urn:microsoft.com/office/officeart/2005/8/layout/list1"/>
    <dgm:cxn modelId="{B6E991F5-81DF-4F83-B5E3-7CBDC4E879CD}" type="presParOf" srcId="{3C788E83-B224-4563-9EAF-4FDA47328459}" destId="{2B2364FD-5B53-4E7E-BF8A-7077DB267B66}" srcOrd="3" destOrd="0" presId="urn:microsoft.com/office/officeart/2005/8/layout/list1"/>
    <dgm:cxn modelId="{70A68FE8-FBB7-446E-A37A-A5A91344C63C}" type="presParOf" srcId="{3C788E83-B224-4563-9EAF-4FDA47328459}" destId="{FA896DDE-06C3-42C9-BFC5-5B38D4EA20FE}" srcOrd="4" destOrd="0" presId="urn:microsoft.com/office/officeart/2005/8/layout/list1"/>
    <dgm:cxn modelId="{689ACFB5-C6C9-41BA-A023-44195BAF325A}" type="presParOf" srcId="{FA896DDE-06C3-42C9-BFC5-5B38D4EA20FE}" destId="{30BFE579-21CE-4A95-9DC9-1DAFB55900D5}" srcOrd="0" destOrd="0" presId="urn:microsoft.com/office/officeart/2005/8/layout/list1"/>
    <dgm:cxn modelId="{6CF2873D-8E60-4F3F-A81E-ACA73B45BB1F}" type="presParOf" srcId="{FA896DDE-06C3-42C9-BFC5-5B38D4EA20FE}" destId="{716453DD-A7DC-43E4-A396-16BBA7796885}" srcOrd="1" destOrd="0" presId="urn:microsoft.com/office/officeart/2005/8/layout/list1"/>
    <dgm:cxn modelId="{4F3EDB9D-87CE-429C-87C7-ADB6B241E1D9}" type="presParOf" srcId="{3C788E83-B224-4563-9EAF-4FDA47328459}" destId="{7969E8B2-0C5D-4F06-BD71-446B6171E482}" srcOrd="5" destOrd="0" presId="urn:microsoft.com/office/officeart/2005/8/layout/list1"/>
    <dgm:cxn modelId="{0A829F03-A447-4487-95BB-7592C52A4126}" type="presParOf" srcId="{3C788E83-B224-4563-9EAF-4FDA47328459}" destId="{DB184737-8B60-47DE-B369-63CCD1EF773D}" srcOrd="6" destOrd="0" presId="urn:microsoft.com/office/officeart/2005/8/layout/list1"/>
    <dgm:cxn modelId="{DDB79FDA-518D-410E-8A41-D3B4C9532C78}" type="presParOf" srcId="{3C788E83-B224-4563-9EAF-4FDA47328459}" destId="{5057941C-69BD-4A05-A935-6C846AC0DC2B}" srcOrd="7" destOrd="0" presId="urn:microsoft.com/office/officeart/2005/8/layout/list1"/>
    <dgm:cxn modelId="{CA0F9B5E-EB55-4455-AEFA-623F795476A4}" type="presParOf" srcId="{3C788E83-B224-4563-9EAF-4FDA47328459}" destId="{2FCAECF1-4BBC-4CE4-90BC-3CC9C5456E16}" srcOrd="8" destOrd="0" presId="urn:microsoft.com/office/officeart/2005/8/layout/list1"/>
    <dgm:cxn modelId="{E6B10549-13D2-49D9-BACB-1345442AF2B9}" type="presParOf" srcId="{2FCAECF1-4BBC-4CE4-90BC-3CC9C5456E16}" destId="{85DA0C84-A63C-4E15-9C71-085ED4E494A8}" srcOrd="0" destOrd="0" presId="urn:microsoft.com/office/officeart/2005/8/layout/list1"/>
    <dgm:cxn modelId="{B8E10F4F-00D4-46DF-BA40-EB5C4B1BFA1C}" type="presParOf" srcId="{2FCAECF1-4BBC-4CE4-90BC-3CC9C5456E16}" destId="{E57393AB-3A60-43E0-B87A-3AD68B8BA7F3}" srcOrd="1" destOrd="0" presId="urn:microsoft.com/office/officeart/2005/8/layout/list1"/>
    <dgm:cxn modelId="{FF519DD9-32AB-4706-954A-04249EF804DB}" type="presParOf" srcId="{3C788E83-B224-4563-9EAF-4FDA47328459}" destId="{0F7BAE29-7473-4710-A8E6-9513FF7FF8AA}" srcOrd="9" destOrd="0" presId="urn:microsoft.com/office/officeart/2005/8/layout/list1"/>
    <dgm:cxn modelId="{6CC192B8-EBC8-47A8-9786-A8EED17D4140}" type="presParOf" srcId="{3C788E83-B224-4563-9EAF-4FDA47328459}" destId="{F420D4DA-E22D-488C-B48F-2D4573FA943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1487B5-8969-4CE9-A62E-16F6BAF8CC4F}" type="doc">
      <dgm:prSet loTypeId="urn:microsoft.com/office/officeart/2005/8/layout/list1" loCatId="list" qsTypeId="urn:microsoft.com/office/officeart/2005/8/quickstyle/3d3" qsCatId="3D" csTypeId="urn:microsoft.com/office/officeart/2005/8/colors/accent0_1" csCatId="mainScheme" phldr="1"/>
      <dgm:spPr/>
      <dgm:t>
        <a:bodyPr/>
        <a:lstStyle/>
        <a:p>
          <a:endParaRPr lang="en-IN"/>
        </a:p>
      </dgm:t>
    </dgm:pt>
    <dgm:pt modelId="{3C788E83-B224-4563-9EAF-4FDA47328459}" type="pres">
      <dgm:prSet presAssocID="{3E1487B5-8969-4CE9-A62E-16F6BAF8CC4F}" presName="linear" presStyleCnt="0">
        <dgm:presLayoutVars>
          <dgm:dir/>
          <dgm:animLvl val="lvl"/>
          <dgm:resizeHandles val="exact"/>
        </dgm:presLayoutVars>
      </dgm:prSet>
      <dgm:spPr/>
      <dgm:t>
        <a:bodyPr/>
        <a:lstStyle/>
        <a:p>
          <a:endParaRPr lang="en-IN"/>
        </a:p>
      </dgm:t>
    </dgm:pt>
  </dgm:ptLst>
  <dgm:cxnLst>
    <dgm:cxn modelId="{3C7221DC-95B1-422B-BCE1-83973B138283}" type="presOf" srcId="{3E1487B5-8969-4CE9-A62E-16F6BAF8CC4F}" destId="{3C788E83-B224-4563-9EAF-4FDA47328459}"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41CCA-394B-486E-B310-1073BDBD11B2}">
      <dsp:nvSpPr>
        <dsp:cNvPr id="0" name=""/>
        <dsp:cNvSpPr/>
      </dsp:nvSpPr>
      <dsp:spPr>
        <a:xfrm>
          <a:off x="0" y="347289"/>
          <a:ext cx="7705725" cy="5796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76560F8-BDBF-4815-AD0D-9B3D05991236}">
      <dsp:nvSpPr>
        <dsp:cNvPr id="0" name=""/>
        <dsp:cNvSpPr/>
      </dsp:nvSpPr>
      <dsp:spPr>
        <a:xfrm>
          <a:off x="385286" y="7809"/>
          <a:ext cx="5394007" cy="6789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881" tIns="0" rIns="203881" bIns="0" numCol="1" spcCol="1270" anchor="ctr" anchorCtr="0">
          <a:noAutofit/>
        </a:bodyPr>
        <a:lstStyle/>
        <a:p>
          <a:pPr lvl="0" algn="l" defTabSz="1022350">
            <a:lnSpc>
              <a:spcPct val="90000"/>
            </a:lnSpc>
            <a:spcBef>
              <a:spcPct val="0"/>
            </a:spcBef>
            <a:spcAft>
              <a:spcPct val="35000"/>
            </a:spcAft>
          </a:pPr>
          <a:r>
            <a:rPr lang="en-IN" sz="2300" kern="1200" dirty="0" smtClean="0"/>
            <a:t>1. MAHARERA WEBSITE</a:t>
          </a:r>
          <a:endParaRPr lang="en-IN" sz="2300" kern="1200" dirty="0"/>
        </a:p>
      </dsp:txBody>
      <dsp:txXfrm>
        <a:off x="418430" y="40953"/>
        <a:ext cx="5327719" cy="612672"/>
      </dsp:txXfrm>
    </dsp:sp>
    <dsp:sp modelId="{DB184737-8B60-47DE-B369-63CCD1EF773D}">
      <dsp:nvSpPr>
        <dsp:cNvPr id="0" name=""/>
        <dsp:cNvSpPr/>
      </dsp:nvSpPr>
      <dsp:spPr>
        <a:xfrm>
          <a:off x="0" y="1390569"/>
          <a:ext cx="7705725" cy="5796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16453DD-A7DC-43E4-A396-16BBA7796885}">
      <dsp:nvSpPr>
        <dsp:cNvPr id="0" name=""/>
        <dsp:cNvSpPr/>
      </dsp:nvSpPr>
      <dsp:spPr>
        <a:xfrm>
          <a:off x="385286" y="1051089"/>
          <a:ext cx="5394007" cy="6789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881" tIns="0" rIns="203881" bIns="0" numCol="1" spcCol="1270" anchor="ctr" anchorCtr="0">
          <a:noAutofit/>
        </a:bodyPr>
        <a:lstStyle/>
        <a:p>
          <a:pPr lvl="0" algn="l" defTabSz="1022350">
            <a:lnSpc>
              <a:spcPct val="90000"/>
            </a:lnSpc>
            <a:spcBef>
              <a:spcPct val="0"/>
            </a:spcBef>
            <a:spcAft>
              <a:spcPct val="35000"/>
            </a:spcAft>
          </a:pPr>
          <a:r>
            <a:rPr lang="en-IN" sz="2300" kern="1200" dirty="0" smtClean="0"/>
            <a:t>2.MAHARERA OFFICE</a:t>
          </a:r>
          <a:endParaRPr lang="en-IN" sz="2300" kern="1200" dirty="0"/>
        </a:p>
      </dsp:txBody>
      <dsp:txXfrm>
        <a:off x="418430" y="1084233"/>
        <a:ext cx="5327719" cy="612672"/>
      </dsp:txXfrm>
    </dsp:sp>
    <dsp:sp modelId="{F420D4DA-E22D-488C-B48F-2D4573FA9438}">
      <dsp:nvSpPr>
        <dsp:cNvPr id="0" name=""/>
        <dsp:cNvSpPr/>
      </dsp:nvSpPr>
      <dsp:spPr>
        <a:xfrm>
          <a:off x="0" y="2520750"/>
          <a:ext cx="7705725" cy="5796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57393AB-3A60-43E0-B87A-3AD68B8BA7F3}">
      <dsp:nvSpPr>
        <dsp:cNvPr id="0" name=""/>
        <dsp:cNvSpPr/>
      </dsp:nvSpPr>
      <dsp:spPr>
        <a:xfrm>
          <a:off x="384909" y="2094369"/>
          <a:ext cx="5388739" cy="2266212"/>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881" tIns="0" rIns="203881" bIns="0" numCol="1" spcCol="1270" anchor="ctr" anchorCtr="0">
          <a:noAutofit/>
        </a:bodyPr>
        <a:lstStyle/>
        <a:p>
          <a:pPr lvl="0" algn="l" defTabSz="1022350">
            <a:lnSpc>
              <a:spcPct val="90000"/>
            </a:lnSpc>
            <a:spcBef>
              <a:spcPct val="0"/>
            </a:spcBef>
            <a:spcAft>
              <a:spcPct val="35000"/>
            </a:spcAft>
          </a:pPr>
          <a:r>
            <a:rPr lang="en-IN" sz="2300" kern="1200" dirty="0" smtClean="0"/>
            <a:t>3.CA CHAITRA SALANKAR</a:t>
          </a:r>
        </a:p>
        <a:p>
          <a:pPr lvl="0" algn="l" defTabSz="1022350">
            <a:lnSpc>
              <a:spcPct val="90000"/>
            </a:lnSpc>
            <a:spcBef>
              <a:spcPct val="0"/>
            </a:spcBef>
            <a:spcAft>
              <a:spcPct val="35000"/>
            </a:spcAft>
          </a:pPr>
          <a:r>
            <a:rPr lang="en-IN" sz="2300" kern="1200" dirty="0" smtClean="0"/>
            <a:t>C A SALANKAR AND ASSOCIATES</a:t>
          </a:r>
        </a:p>
        <a:p>
          <a:pPr lvl="0" algn="l" defTabSz="1022350">
            <a:lnSpc>
              <a:spcPct val="90000"/>
            </a:lnSpc>
            <a:spcBef>
              <a:spcPct val="0"/>
            </a:spcBef>
            <a:spcAft>
              <a:spcPct val="35000"/>
            </a:spcAft>
          </a:pPr>
          <a:r>
            <a:rPr lang="en-IN" sz="2300" kern="1200" dirty="0" smtClean="0"/>
            <a:t>Mob :+91 98609 78333</a:t>
          </a:r>
          <a:br>
            <a:rPr lang="en-IN" sz="2300" kern="1200" dirty="0" smtClean="0"/>
          </a:br>
          <a:r>
            <a:rPr lang="en-IN" sz="2300" kern="1200" dirty="0" smtClean="0"/>
            <a:t>Off :0712- 2294173</a:t>
          </a:r>
        </a:p>
        <a:p>
          <a:pPr lvl="0" algn="l" defTabSz="1022350">
            <a:lnSpc>
              <a:spcPct val="90000"/>
            </a:lnSpc>
            <a:spcBef>
              <a:spcPct val="0"/>
            </a:spcBef>
            <a:spcAft>
              <a:spcPct val="35000"/>
            </a:spcAft>
          </a:pPr>
          <a:r>
            <a:rPr lang="en-IN" sz="2300" kern="1200" dirty="0" err="1" smtClean="0"/>
            <a:t>Email:chaitra@casalankar.com</a:t>
          </a:r>
          <a:endParaRPr lang="en-IN" sz="2300" kern="1200" dirty="0"/>
        </a:p>
      </dsp:txBody>
      <dsp:txXfrm>
        <a:off x="495536" y="2204996"/>
        <a:ext cx="5167485" cy="2044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4BC638A3-9C77-4106-A6D1-1A404CFBD5EC}" type="datetimeFigureOut">
              <a:rPr lang="en-IN" smtClean="0"/>
              <a:t>02/05/2019</a:t>
            </a:fld>
            <a:endParaRPr lang="en-IN"/>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5AA2820-778C-4282-A4AC-628EC0BE82C4}" type="slidenum">
              <a:rPr lang="en-IN" smtClean="0"/>
              <a:t>‹#›</a:t>
            </a:fld>
            <a:endParaRPr lang="en-IN"/>
          </a:p>
        </p:txBody>
      </p:sp>
      <p:sp>
        <p:nvSpPr>
          <p:cNvPr id="15" name="Footer Placeholder 14"/>
          <p:cNvSpPr>
            <a:spLocks noGrp="1"/>
          </p:cNvSpPr>
          <p:nvPr>
            <p:ph type="ftr" sz="quarter" idx="12"/>
          </p:nvPr>
        </p:nvSpPr>
        <p:spPr>
          <a:xfrm>
            <a:off x="3581400" y="6296248"/>
            <a:ext cx="2820987" cy="152400"/>
          </a:xfrm>
        </p:spPr>
        <p:txBody>
          <a:bodyPr/>
          <a:lstStyle/>
          <a:p>
            <a:endParaRPr lang="en-I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BC638A3-9C77-4106-A6D1-1A404CFBD5EC}" type="datetimeFigureOut">
              <a:rPr lang="en-IN" smtClean="0"/>
              <a:t>02/05/2019</a:t>
            </a:fld>
            <a:endParaRPr lang="en-IN"/>
          </a:p>
        </p:txBody>
      </p:sp>
      <p:sp>
        <p:nvSpPr>
          <p:cNvPr id="14" name="Slide Number Placeholder 13"/>
          <p:cNvSpPr>
            <a:spLocks noGrp="1"/>
          </p:cNvSpPr>
          <p:nvPr>
            <p:ph type="sldNum" sz="quarter" idx="11"/>
          </p:nvPr>
        </p:nvSpPr>
        <p:spPr/>
        <p:txBody>
          <a:bodyPr/>
          <a:lstStyle/>
          <a:p>
            <a:fld id="{45AA2820-778C-4282-A4AC-628EC0BE82C4}" type="slidenum">
              <a:rPr lang="en-IN" smtClean="0"/>
              <a:t>‹#›</a:t>
            </a:fld>
            <a:endParaRPr lang="en-IN"/>
          </a:p>
        </p:txBody>
      </p:sp>
      <p:sp>
        <p:nvSpPr>
          <p:cNvPr id="15" name="Footer Placeholder 14"/>
          <p:cNvSpPr>
            <a:spLocks noGrp="1"/>
          </p:cNvSpPr>
          <p:nvPr>
            <p:ph type="ftr" sz="quarter" idx="12"/>
          </p:nvPr>
        </p:nvSpPr>
        <p:spPr/>
        <p:txBody>
          <a:bodyPr/>
          <a:lstStyle/>
          <a:p>
            <a:endParaRPr lang="en-I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BC638A3-9C77-4106-A6D1-1A404CFBD5EC}" type="datetimeFigureOut">
              <a:rPr lang="en-IN" smtClean="0"/>
              <a:t>02/05/2019</a:t>
            </a:fld>
            <a:endParaRPr lang="en-IN"/>
          </a:p>
        </p:txBody>
      </p:sp>
      <p:sp>
        <p:nvSpPr>
          <p:cNvPr id="14" name="Slide Number Placeholder 13"/>
          <p:cNvSpPr>
            <a:spLocks noGrp="1"/>
          </p:cNvSpPr>
          <p:nvPr>
            <p:ph type="sldNum" sz="quarter" idx="11"/>
          </p:nvPr>
        </p:nvSpPr>
        <p:spPr/>
        <p:txBody>
          <a:bodyPr/>
          <a:lstStyle/>
          <a:p>
            <a:fld id="{45AA2820-778C-4282-A4AC-628EC0BE82C4}" type="slidenum">
              <a:rPr lang="en-IN" smtClean="0"/>
              <a:t>‹#›</a:t>
            </a:fld>
            <a:endParaRPr lang="en-IN"/>
          </a:p>
        </p:txBody>
      </p:sp>
      <p:sp>
        <p:nvSpPr>
          <p:cNvPr id="15" name="Footer Placeholder 14"/>
          <p:cNvSpPr>
            <a:spLocks noGrp="1"/>
          </p:cNvSpPr>
          <p:nvPr>
            <p:ph type="ftr" sz="quarter" idx="12"/>
          </p:nvPr>
        </p:nvSpPr>
        <p:spPr/>
        <p:txBody>
          <a:bodyPr/>
          <a:lstStyle/>
          <a:p>
            <a:endParaRPr lang="en-I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4BC638A3-9C77-4106-A6D1-1A404CFBD5EC}" type="datetimeFigureOut">
              <a:rPr lang="en-IN" smtClean="0"/>
              <a:t>02/05/2019</a:t>
            </a:fld>
            <a:endParaRPr lang="en-IN"/>
          </a:p>
        </p:txBody>
      </p:sp>
      <p:sp>
        <p:nvSpPr>
          <p:cNvPr id="11" name="Slide Number Placeholder 10"/>
          <p:cNvSpPr>
            <a:spLocks noGrp="1"/>
          </p:cNvSpPr>
          <p:nvPr>
            <p:ph type="sldNum" sz="quarter" idx="11"/>
          </p:nvPr>
        </p:nvSpPr>
        <p:spPr/>
        <p:txBody>
          <a:bodyPr/>
          <a:lstStyle/>
          <a:p>
            <a:fld id="{45AA2820-778C-4282-A4AC-628EC0BE82C4}" type="slidenum">
              <a:rPr lang="en-IN" smtClean="0"/>
              <a:t>‹#›</a:t>
            </a:fld>
            <a:endParaRPr lang="en-IN"/>
          </a:p>
        </p:txBody>
      </p:sp>
      <p:sp>
        <p:nvSpPr>
          <p:cNvPr id="12" name="Footer Placeholder 11"/>
          <p:cNvSpPr>
            <a:spLocks noGrp="1"/>
          </p:cNvSpPr>
          <p:nvPr>
            <p:ph type="ftr" sz="quarter" idx="12"/>
          </p:nvPr>
        </p:nvSpPr>
        <p:spPr/>
        <p:txBody>
          <a:bodyPr/>
          <a:lstStyle/>
          <a:p>
            <a:endParaRPr lang="en-I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4BC638A3-9C77-4106-A6D1-1A404CFBD5EC}" type="datetimeFigureOut">
              <a:rPr lang="en-IN" smtClean="0"/>
              <a:t>02/05/2019</a:t>
            </a:fld>
            <a:endParaRPr lang="en-IN"/>
          </a:p>
        </p:txBody>
      </p:sp>
      <p:sp>
        <p:nvSpPr>
          <p:cNvPr id="13" name="Slide Number Placeholder 12"/>
          <p:cNvSpPr>
            <a:spLocks noGrp="1"/>
          </p:cNvSpPr>
          <p:nvPr>
            <p:ph type="sldNum" sz="quarter" idx="11"/>
          </p:nvPr>
        </p:nvSpPr>
        <p:spPr>
          <a:xfrm>
            <a:off x="4116388" y="6400800"/>
            <a:ext cx="533400" cy="152400"/>
          </a:xfrm>
        </p:spPr>
        <p:txBody>
          <a:bodyPr/>
          <a:lstStyle/>
          <a:p>
            <a:fld id="{45AA2820-778C-4282-A4AC-628EC0BE82C4}" type="slidenum">
              <a:rPr lang="en-IN" smtClean="0"/>
              <a:t>‹#›</a:t>
            </a:fld>
            <a:endParaRPr lang="en-IN"/>
          </a:p>
        </p:txBody>
      </p:sp>
      <p:sp>
        <p:nvSpPr>
          <p:cNvPr id="14" name="Footer Placeholder 13"/>
          <p:cNvSpPr>
            <a:spLocks noGrp="1"/>
          </p:cNvSpPr>
          <p:nvPr>
            <p:ph type="ftr" sz="quarter" idx="12"/>
          </p:nvPr>
        </p:nvSpPr>
        <p:spPr>
          <a:xfrm>
            <a:off x="838200" y="6296248"/>
            <a:ext cx="2820987" cy="152400"/>
          </a:xfrm>
        </p:spPr>
        <p:txBody>
          <a:bodyPr/>
          <a:lstStyle/>
          <a:p>
            <a:endParaRPr lang="en-IN"/>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4BC638A3-9C77-4106-A6D1-1A404CFBD5EC}" type="datetimeFigureOut">
              <a:rPr lang="en-IN" smtClean="0"/>
              <a:t>02/05/2019</a:t>
            </a:fld>
            <a:endParaRPr lang="en-IN"/>
          </a:p>
        </p:txBody>
      </p:sp>
      <p:sp>
        <p:nvSpPr>
          <p:cNvPr id="13" name="Slide Number Placeholder 12"/>
          <p:cNvSpPr>
            <a:spLocks noGrp="1"/>
          </p:cNvSpPr>
          <p:nvPr>
            <p:ph type="sldNum" sz="quarter" idx="11"/>
          </p:nvPr>
        </p:nvSpPr>
        <p:spPr/>
        <p:txBody>
          <a:bodyPr/>
          <a:lstStyle/>
          <a:p>
            <a:fld id="{45AA2820-778C-4282-A4AC-628EC0BE82C4}" type="slidenum">
              <a:rPr lang="en-IN" smtClean="0"/>
              <a:t>‹#›</a:t>
            </a:fld>
            <a:endParaRPr lang="en-IN"/>
          </a:p>
        </p:txBody>
      </p:sp>
      <p:sp>
        <p:nvSpPr>
          <p:cNvPr id="14" name="Footer Placeholder 13"/>
          <p:cNvSpPr>
            <a:spLocks noGrp="1"/>
          </p:cNvSpPr>
          <p:nvPr>
            <p:ph type="ftr" sz="quarter" idx="12"/>
          </p:nvPr>
        </p:nvSpPr>
        <p:spPr/>
        <p:txBody>
          <a:bodyPr/>
          <a:lstStyle/>
          <a:p>
            <a:endParaRPr lang="en-IN"/>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4BC638A3-9C77-4106-A6D1-1A404CFBD5EC}" type="datetimeFigureOut">
              <a:rPr lang="en-IN" smtClean="0"/>
              <a:t>02/05/2019</a:t>
            </a:fld>
            <a:endParaRPr lang="en-IN"/>
          </a:p>
        </p:txBody>
      </p:sp>
      <p:sp>
        <p:nvSpPr>
          <p:cNvPr id="14" name="Slide Number Placeholder 13"/>
          <p:cNvSpPr>
            <a:spLocks noGrp="1"/>
          </p:cNvSpPr>
          <p:nvPr>
            <p:ph type="sldNum" sz="quarter" idx="11"/>
          </p:nvPr>
        </p:nvSpPr>
        <p:spPr/>
        <p:txBody>
          <a:bodyPr/>
          <a:lstStyle/>
          <a:p>
            <a:fld id="{45AA2820-778C-4282-A4AC-628EC0BE82C4}" type="slidenum">
              <a:rPr lang="en-IN" smtClean="0"/>
              <a:t>‹#›</a:t>
            </a:fld>
            <a:endParaRPr lang="en-IN"/>
          </a:p>
        </p:txBody>
      </p:sp>
      <p:sp>
        <p:nvSpPr>
          <p:cNvPr id="16" name="Footer Placeholder 15"/>
          <p:cNvSpPr>
            <a:spLocks noGrp="1"/>
          </p:cNvSpPr>
          <p:nvPr>
            <p:ph type="ftr" sz="quarter" idx="12"/>
          </p:nvPr>
        </p:nvSpPr>
        <p:spPr/>
        <p:txBody>
          <a:bodyPr/>
          <a:lstStyle/>
          <a:p>
            <a:endParaRPr lang="en-I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4BC638A3-9C77-4106-A6D1-1A404CFBD5EC}" type="datetimeFigureOut">
              <a:rPr lang="en-IN" smtClean="0"/>
              <a:t>02/05/2019</a:t>
            </a:fld>
            <a:endParaRPr lang="en-IN"/>
          </a:p>
        </p:txBody>
      </p:sp>
      <p:sp>
        <p:nvSpPr>
          <p:cNvPr id="10" name="Slide Number Placeholder 9"/>
          <p:cNvSpPr>
            <a:spLocks noGrp="1"/>
          </p:cNvSpPr>
          <p:nvPr>
            <p:ph type="sldNum" sz="quarter" idx="11"/>
          </p:nvPr>
        </p:nvSpPr>
        <p:spPr/>
        <p:txBody>
          <a:bodyPr/>
          <a:lstStyle/>
          <a:p>
            <a:fld id="{45AA2820-778C-4282-A4AC-628EC0BE82C4}" type="slidenum">
              <a:rPr lang="en-IN" smtClean="0"/>
              <a:t>‹#›</a:t>
            </a:fld>
            <a:endParaRPr lang="en-IN"/>
          </a:p>
        </p:txBody>
      </p:sp>
      <p:sp>
        <p:nvSpPr>
          <p:cNvPr id="11" name="Footer Placeholder 10"/>
          <p:cNvSpPr>
            <a:spLocks noGrp="1"/>
          </p:cNvSpPr>
          <p:nvPr>
            <p:ph type="ftr" sz="quarter" idx="12"/>
          </p:nvPr>
        </p:nvSpPr>
        <p:spPr/>
        <p:txBody>
          <a:bodyPr/>
          <a:lstStyle/>
          <a:p>
            <a:endParaRPr lang="en-I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BC638A3-9C77-4106-A6D1-1A404CFBD5EC}" type="datetimeFigureOut">
              <a:rPr lang="en-IN" smtClean="0"/>
              <a:t>02/05/2019</a:t>
            </a:fld>
            <a:endParaRPr lang="en-IN"/>
          </a:p>
        </p:txBody>
      </p:sp>
      <p:sp>
        <p:nvSpPr>
          <p:cNvPr id="9" name="Slide Number Placeholder 8"/>
          <p:cNvSpPr>
            <a:spLocks noGrp="1"/>
          </p:cNvSpPr>
          <p:nvPr>
            <p:ph type="sldNum" sz="quarter" idx="11"/>
          </p:nvPr>
        </p:nvSpPr>
        <p:spPr/>
        <p:txBody>
          <a:bodyPr/>
          <a:lstStyle/>
          <a:p>
            <a:fld id="{45AA2820-778C-4282-A4AC-628EC0BE82C4}" type="slidenum">
              <a:rPr lang="en-IN" smtClean="0"/>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BC638A3-9C77-4106-A6D1-1A404CFBD5EC}" type="datetimeFigureOut">
              <a:rPr lang="en-IN" smtClean="0"/>
              <a:t>02/05/2019</a:t>
            </a:fld>
            <a:endParaRPr lang="en-IN"/>
          </a:p>
        </p:txBody>
      </p:sp>
      <p:sp>
        <p:nvSpPr>
          <p:cNvPr id="16" name="Slide Number Placeholder 15"/>
          <p:cNvSpPr>
            <a:spLocks noGrp="1"/>
          </p:cNvSpPr>
          <p:nvPr>
            <p:ph type="sldNum" sz="quarter" idx="11"/>
          </p:nvPr>
        </p:nvSpPr>
        <p:spPr/>
        <p:txBody>
          <a:bodyPr/>
          <a:lstStyle/>
          <a:p>
            <a:fld id="{45AA2820-778C-4282-A4AC-628EC0BE82C4}" type="slidenum">
              <a:rPr lang="en-IN" smtClean="0"/>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4BC638A3-9C77-4106-A6D1-1A404CFBD5EC}" type="datetimeFigureOut">
              <a:rPr lang="en-IN" smtClean="0"/>
              <a:t>02/05/2019</a:t>
            </a:fld>
            <a:endParaRPr lang="en-IN"/>
          </a:p>
        </p:txBody>
      </p:sp>
      <p:sp>
        <p:nvSpPr>
          <p:cNvPr id="17" name="Slide Number Placeholder 16"/>
          <p:cNvSpPr>
            <a:spLocks noGrp="1"/>
          </p:cNvSpPr>
          <p:nvPr>
            <p:ph type="sldNum" sz="quarter" idx="11"/>
          </p:nvPr>
        </p:nvSpPr>
        <p:spPr/>
        <p:txBody>
          <a:bodyPr/>
          <a:lstStyle/>
          <a:p>
            <a:fld id="{45AA2820-778C-4282-A4AC-628EC0BE82C4}" type="slidenum">
              <a:rPr lang="en-IN" smtClean="0"/>
              <a:t>‹#›</a:t>
            </a:fld>
            <a:endParaRPr lang="en-IN"/>
          </a:p>
        </p:txBody>
      </p:sp>
      <p:sp>
        <p:nvSpPr>
          <p:cNvPr id="18" name="Footer Placeholder 17"/>
          <p:cNvSpPr>
            <a:spLocks noGrp="1"/>
          </p:cNvSpPr>
          <p:nvPr>
            <p:ph type="ftr" sz="quarter" idx="12"/>
          </p:nvPr>
        </p:nvSpPr>
        <p:spPr/>
        <p:txBody>
          <a:bodyPr/>
          <a:lstStyle/>
          <a:p>
            <a:endParaRPr lang="en-I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5AA2820-778C-4282-A4AC-628EC0BE82C4}" type="slidenum">
              <a:rPr lang="en-IN" smtClean="0"/>
              <a:t>‹#›</a:t>
            </a:fld>
            <a:endParaRPr lang="en-IN"/>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4BC638A3-9C77-4106-A6D1-1A404CFBD5EC}" type="datetimeFigureOut">
              <a:rPr lang="en-IN" smtClean="0"/>
              <a:t>02/05/2019</a:t>
            </a:fld>
            <a:endParaRPr lang="en-IN"/>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IN"/>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wmf"/><Relationship Id="rId1" Type="http://schemas.openxmlformats.org/officeDocument/2006/relationships/slideLayout" Target="../slideLayouts/slideLayout6.xml"/><Relationship Id="rId4" Type="http://schemas.openxmlformats.org/officeDocument/2006/relationships/image" Target="../media/image10.tmp"/></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IN" dirty="0" smtClean="0"/>
              <a:t>By  CA Chaitra Salankar</a:t>
            </a:r>
          </a:p>
          <a:p>
            <a:endParaRPr lang="en-IN" dirty="0"/>
          </a:p>
          <a:p>
            <a:r>
              <a:rPr lang="en-IN" dirty="0" smtClean="0"/>
              <a:t>Date: Friday  03 May 2019</a:t>
            </a:r>
          </a:p>
          <a:p>
            <a:endParaRPr lang="en-IN" dirty="0"/>
          </a:p>
          <a:p>
            <a:endParaRPr lang="en-IN" dirty="0"/>
          </a:p>
        </p:txBody>
      </p:sp>
      <p:sp>
        <p:nvSpPr>
          <p:cNvPr id="2" name="Title 1"/>
          <p:cNvSpPr>
            <a:spLocks noGrp="1"/>
          </p:cNvSpPr>
          <p:nvPr>
            <p:ph type="title"/>
          </p:nvPr>
        </p:nvSpPr>
        <p:spPr>
          <a:xfrm>
            <a:off x="1763688" y="1447800"/>
            <a:ext cx="4637112" cy="2133600"/>
          </a:xfrm>
        </p:spPr>
        <p:txBody>
          <a:bodyPr/>
          <a:lstStyle/>
          <a:p>
            <a:r>
              <a:rPr lang="en-IN" dirty="0" smtClean="0"/>
              <a:t>Recent Developments In RERA</a:t>
            </a:r>
            <a:endParaRPr lang="en-IN" dirty="0"/>
          </a:p>
        </p:txBody>
      </p:sp>
      <p:pic>
        <p:nvPicPr>
          <p:cNvPr id="4"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0"/>
            <a:ext cx="1584176" cy="157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060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154162"/>
          </a:xfrm>
          <a:prstGeom prst="rect">
            <a:avLst/>
          </a:prstGeom>
          <a:noFill/>
        </p:spPr>
        <p:txBody>
          <a:bodyPr wrap="square" rtlCol="0">
            <a:spAutoFit/>
          </a:bodyPr>
          <a:lstStyle/>
          <a:p>
            <a:pPr fontAlgn="t"/>
            <a:r>
              <a:rPr lang="en-IN" sz="2300" b="1" dirty="0"/>
              <a:t>SOP for Handling Complaints on Non </a:t>
            </a:r>
            <a:r>
              <a:rPr lang="en-IN" sz="2300" b="1" dirty="0" err="1" smtClean="0"/>
              <a:t>RegisteredProjects</a:t>
            </a:r>
            <a:endParaRPr lang="en-IN" sz="2300" dirty="0"/>
          </a:p>
          <a:p>
            <a:r>
              <a:rPr lang="en-IN" sz="2300" b="1" dirty="0"/>
              <a:t>Circular No. 22/2018 </a:t>
            </a:r>
            <a:r>
              <a:rPr lang="en-IN" sz="2300" b="1" dirty="0" err="1"/>
              <a:t>Dtd</a:t>
            </a:r>
            <a:r>
              <a:rPr lang="en-IN" sz="2300" b="1" dirty="0"/>
              <a:t>- 26-11-2018</a:t>
            </a:r>
            <a:endParaRPr lang="en-IN" sz="2300" dirty="0"/>
          </a:p>
          <a:p>
            <a:r>
              <a:rPr lang="en-IN" sz="2300" b="1" dirty="0"/>
              <a:t>Circular No. 23/2018 </a:t>
            </a:r>
            <a:r>
              <a:rPr lang="en-IN" sz="2300" b="1" dirty="0" err="1"/>
              <a:t>Dtd</a:t>
            </a:r>
            <a:r>
              <a:rPr lang="en-IN" sz="2300" b="1" dirty="0"/>
              <a:t>- 26-11-2018</a:t>
            </a:r>
            <a:endParaRPr lang="en-IN" sz="23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01" y="1664450"/>
            <a:ext cx="8509161" cy="4932902"/>
          </a:xfrm>
          <a:prstGeom prst="rect">
            <a:avLst/>
          </a:prstGeom>
        </p:spPr>
      </p:pic>
    </p:spTree>
    <p:extLst>
      <p:ext uri="{BB962C8B-B14F-4D97-AF65-F5344CB8AC3E}">
        <p14:creationId xmlns:p14="http://schemas.microsoft.com/office/powerpoint/2010/main" val="192999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154162"/>
          </a:xfrm>
          <a:prstGeom prst="rect">
            <a:avLst/>
          </a:prstGeom>
          <a:noFill/>
        </p:spPr>
        <p:txBody>
          <a:bodyPr wrap="square" rtlCol="0">
            <a:spAutoFit/>
          </a:bodyPr>
          <a:lstStyle/>
          <a:p>
            <a:pPr fontAlgn="t"/>
            <a:r>
              <a:rPr lang="en-IN" sz="2300" b="1" dirty="0"/>
              <a:t>SOP for Handling Complaints on Non </a:t>
            </a:r>
            <a:r>
              <a:rPr lang="en-IN" sz="2300" b="1" dirty="0" err="1" smtClean="0"/>
              <a:t>RegisteredProjects</a:t>
            </a:r>
            <a:endParaRPr lang="en-IN" sz="2300" dirty="0"/>
          </a:p>
          <a:p>
            <a:r>
              <a:rPr lang="en-IN" sz="2300" b="1" dirty="0"/>
              <a:t>Circular No. 22/2018 </a:t>
            </a:r>
            <a:r>
              <a:rPr lang="en-IN" sz="2300" b="1" dirty="0" err="1"/>
              <a:t>Dtd</a:t>
            </a:r>
            <a:r>
              <a:rPr lang="en-IN" sz="2300" b="1" dirty="0"/>
              <a:t>- 26-11-2018</a:t>
            </a:r>
            <a:endParaRPr lang="en-IN" sz="2300" dirty="0"/>
          </a:p>
          <a:p>
            <a:r>
              <a:rPr lang="en-IN" sz="2300" b="1" dirty="0"/>
              <a:t>Circular No. 23/2018 </a:t>
            </a:r>
            <a:r>
              <a:rPr lang="en-IN" sz="2300" b="1" dirty="0" err="1"/>
              <a:t>Dtd</a:t>
            </a:r>
            <a:r>
              <a:rPr lang="en-IN" sz="2300" b="1" dirty="0"/>
              <a:t>- 26-11-2018</a:t>
            </a:r>
            <a:endParaRPr lang="en-IN" sz="23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664450"/>
            <a:ext cx="8604448" cy="4837640"/>
          </a:xfrm>
          <a:prstGeom prst="rect">
            <a:avLst/>
          </a:prstGeom>
        </p:spPr>
      </p:pic>
    </p:spTree>
    <p:extLst>
      <p:ext uri="{BB962C8B-B14F-4D97-AF65-F5344CB8AC3E}">
        <p14:creationId xmlns:p14="http://schemas.microsoft.com/office/powerpoint/2010/main" val="117027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154162"/>
          </a:xfrm>
          <a:prstGeom prst="rect">
            <a:avLst/>
          </a:prstGeom>
          <a:noFill/>
        </p:spPr>
        <p:txBody>
          <a:bodyPr wrap="square" rtlCol="0">
            <a:spAutoFit/>
          </a:bodyPr>
          <a:lstStyle/>
          <a:p>
            <a:pPr fontAlgn="t"/>
            <a:r>
              <a:rPr lang="en-IN" sz="2300" b="1" dirty="0"/>
              <a:t>SOP for Handling Complaints on Non </a:t>
            </a:r>
            <a:r>
              <a:rPr lang="en-IN" sz="2300" b="1" dirty="0" err="1" smtClean="0"/>
              <a:t>RegisteredProjects</a:t>
            </a:r>
            <a:endParaRPr lang="en-IN" sz="2300" dirty="0"/>
          </a:p>
          <a:p>
            <a:r>
              <a:rPr lang="en-IN" sz="2300" b="1" dirty="0"/>
              <a:t>Circular No. 22/2018 </a:t>
            </a:r>
            <a:r>
              <a:rPr lang="en-IN" sz="2300" b="1" dirty="0" err="1"/>
              <a:t>Dtd</a:t>
            </a:r>
            <a:r>
              <a:rPr lang="en-IN" sz="2300" b="1" dirty="0"/>
              <a:t>- 26-11-2018</a:t>
            </a:r>
            <a:endParaRPr lang="en-IN" sz="2300" dirty="0"/>
          </a:p>
          <a:p>
            <a:r>
              <a:rPr lang="en-IN" sz="2300" b="1" dirty="0"/>
              <a:t>Circular No. 23/2018 </a:t>
            </a:r>
            <a:r>
              <a:rPr lang="en-IN" sz="2300" b="1" dirty="0" err="1"/>
              <a:t>Dtd</a:t>
            </a:r>
            <a:r>
              <a:rPr lang="en-IN" sz="2300" b="1" dirty="0"/>
              <a:t>- 26-11-2018</a:t>
            </a:r>
            <a:endParaRPr lang="en-IN" sz="23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08" y="1704767"/>
            <a:ext cx="8584837" cy="4826614"/>
          </a:xfrm>
          <a:prstGeom prst="rect">
            <a:avLst/>
          </a:prstGeom>
        </p:spPr>
      </p:pic>
    </p:spTree>
    <p:extLst>
      <p:ext uri="{BB962C8B-B14F-4D97-AF65-F5344CB8AC3E}">
        <p14:creationId xmlns:p14="http://schemas.microsoft.com/office/powerpoint/2010/main" val="140556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154162"/>
          </a:xfrm>
          <a:prstGeom prst="rect">
            <a:avLst/>
          </a:prstGeom>
          <a:noFill/>
        </p:spPr>
        <p:txBody>
          <a:bodyPr wrap="square" rtlCol="0">
            <a:spAutoFit/>
          </a:bodyPr>
          <a:lstStyle/>
          <a:p>
            <a:pPr fontAlgn="t"/>
            <a:r>
              <a:rPr lang="en-IN" sz="2300" b="1" dirty="0"/>
              <a:t>SOP for Handling Complaints on Non </a:t>
            </a:r>
            <a:r>
              <a:rPr lang="en-IN" sz="2300" b="1" dirty="0" err="1" smtClean="0"/>
              <a:t>RegisteredProjects</a:t>
            </a:r>
            <a:endParaRPr lang="en-IN" sz="2300" dirty="0"/>
          </a:p>
          <a:p>
            <a:r>
              <a:rPr lang="en-IN" sz="2300" b="1" dirty="0"/>
              <a:t>Circular No. 22/2018 </a:t>
            </a:r>
            <a:r>
              <a:rPr lang="en-IN" sz="2300" b="1" dirty="0" err="1"/>
              <a:t>Dtd</a:t>
            </a:r>
            <a:r>
              <a:rPr lang="en-IN" sz="2300" b="1" dirty="0"/>
              <a:t>- 26-11-2018</a:t>
            </a:r>
            <a:endParaRPr lang="en-IN" sz="2300" dirty="0"/>
          </a:p>
          <a:p>
            <a:r>
              <a:rPr lang="en-IN" sz="2300" b="1" dirty="0"/>
              <a:t>Circular No. 23/2018 </a:t>
            </a:r>
            <a:r>
              <a:rPr lang="en-IN" sz="2300" b="1" dirty="0" err="1"/>
              <a:t>Dtd</a:t>
            </a:r>
            <a:r>
              <a:rPr lang="en-IN" sz="2300" b="1" dirty="0"/>
              <a:t>- 26-11-2018</a:t>
            </a:r>
            <a:endParaRPr lang="en-IN" sz="23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1" y="1651161"/>
            <a:ext cx="8798532" cy="4946759"/>
          </a:xfrm>
          <a:prstGeom prst="rect">
            <a:avLst/>
          </a:prstGeom>
        </p:spPr>
      </p:pic>
    </p:spTree>
    <p:extLst>
      <p:ext uri="{BB962C8B-B14F-4D97-AF65-F5344CB8AC3E}">
        <p14:creationId xmlns:p14="http://schemas.microsoft.com/office/powerpoint/2010/main" val="336392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692771"/>
          </a:xfrm>
          <a:prstGeom prst="rect">
            <a:avLst/>
          </a:prstGeom>
          <a:noFill/>
        </p:spPr>
        <p:txBody>
          <a:bodyPr wrap="square" rtlCol="0">
            <a:spAutoFit/>
          </a:bodyPr>
          <a:lstStyle/>
          <a:p>
            <a:pPr fontAlgn="t"/>
            <a:r>
              <a:rPr lang="en-IN" sz="2400" b="1" dirty="0"/>
              <a:t>Procedure for referring complaints to MahaRERA Conciliation and Dispute Resolution Forum by MahaRERA or Adjudicating Officer of MahaRERA</a:t>
            </a:r>
            <a:endParaRPr lang="en-IN" sz="2400" dirty="0"/>
          </a:p>
          <a:p>
            <a:r>
              <a:rPr lang="en-IN" sz="2400" b="1" dirty="0"/>
              <a:t>Order No. 6/18,  </a:t>
            </a:r>
            <a:r>
              <a:rPr lang="en-IN" sz="2400" b="1" dirty="0" err="1"/>
              <a:t>Dtd</a:t>
            </a:r>
            <a:r>
              <a:rPr lang="en-IN" sz="2400" b="1" dirty="0"/>
              <a:t>- 29-11-2018</a:t>
            </a:r>
            <a:r>
              <a:rPr lang="en-IN" sz="3200" b="1" dirty="0"/>
              <a:t>  </a:t>
            </a:r>
            <a:endParaRPr lang="en-IN" sz="32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2348880"/>
            <a:ext cx="7848872" cy="3888432"/>
          </a:xfrm>
        </p:spPr>
        <p:txBody>
          <a:bodyPr anchor="t"/>
          <a:lstStyle/>
          <a:p>
            <a:pPr algn="l"/>
            <a:r>
              <a:rPr lang="en-IN" dirty="0" smtClean="0"/>
              <a:t>To </a:t>
            </a:r>
            <a:r>
              <a:rPr lang="en-IN" dirty="0"/>
              <a:t>facilitate alternate dispute </a:t>
            </a:r>
            <a:r>
              <a:rPr lang="en-IN" dirty="0" smtClean="0"/>
              <a:t>resolution, where both parties agree</a:t>
            </a:r>
            <a:br>
              <a:rPr lang="en-IN" dirty="0" smtClean="0"/>
            </a:br>
            <a:r>
              <a:rPr lang="en-IN" dirty="0"/>
              <a:t/>
            </a:r>
            <a:br>
              <a:rPr lang="en-IN" dirty="0"/>
            </a:br>
            <a:r>
              <a:rPr lang="en-IN" dirty="0" smtClean="0"/>
              <a:t>MahaRERA can send the complaint to </a:t>
            </a:r>
            <a:r>
              <a:rPr lang="en-IN" b="1" dirty="0"/>
              <a:t>Conciliation and Dispute Resolution Forum </a:t>
            </a:r>
            <a:r>
              <a:rPr lang="en-IN" b="1" dirty="0" smtClean="0"/>
              <a:t/>
            </a:r>
            <a:br>
              <a:rPr lang="en-IN" b="1" dirty="0" smtClean="0"/>
            </a:br>
            <a:r>
              <a:rPr lang="en-IN" b="1" dirty="0"/>
              <a:t/>
            </a:r>
            <a:br>
              <a:rPr lang="en-IN" b="1" dirty="0"/>
            </a:br>
            <a:r>
              <a:rPr lang="en-IN" dirty="0" smtClean="0"/>
              <a:t>The website for the application is:- </a:t>
            </a:r>
            <a:r>
              <a:rPr lang="en-IN" dirty="0"/>
              <a:t>https://</a:t>
            </a:r>
            <a:r>
              <a:rPr lang="en-IN" dirty="0" smtClean="0"/>
              <a:t>mahareraconciliation.mahaonline.gov.in</a:t>
            </a:r>
            <a:endParaRPr lang="en-IN" dirty="0"/>
          </a:p>
        </p:txBody>
      </p:sp>
    </p:spTree>
    <p:extLst>
      <p:ext uri="{BB962C8B-B14F-4D97-AF65-F5344CB8AC3E}">
        <p14:creationId xmlns:p14="http://schemas.microsoft.com/office/powerpoint/2010/main" val="261211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077218"/>
          </a:xfrm>
          <a:prstGeom prst="rect">
            <a:avLst/>
          </a:prstGeom>
          <a:noFill/>
        </p:spPr>
        <p:txBody>
          <a:bodyPr wrap="square" rtlCol="0">
            <a:spAutoFit/>
          </a:bodyPr>
          <a:lstStyle/>
          <a:p>
            <a:r>
              <a:rPr lang="en-IN" sz="3200" b="1" dirty="0"/>
              <a:t>Quality Assurance Certificate Form 2A</a:t>
            </a:r>
            <a:endParaRPr lang="en-IN" sz="3200" dirty="0"/>
          </a:p>
          <a:p>
            <a:r>
              <a:rPr lang="en-IN" sz="3200" b="1" dirty="0"/>
              <a:t>Order No. 8/18,  </a:t>
            </a:r>
            <a:r>
              <a:rPr lang="en-IN" sz="3200" b="1" dirty="0" err="1"/>
              <a:t>Dtd</a:t>
            </a:r>
            <a:r>
              <a:rPr lang="en-IN" sz="3200" b="1" dirty="0"/>
              <a:t>- 26-11-2018  </a:t>
            </a:r>
            <a:endParaRPr lang="en-IN" sz="32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7584" y="1772816"/>
            <a:ext cx="7560840" cy="4399384"/>
          </a:xfrm>
        </p:spPr>
        <p:txBody>
          <a:bodyPr anchor="t"/>
          <a:lstStyle/>
          <a:p>
            <a:pPr algn="l"/>
            <a:r>
              <a:rPr lang="en-IN" dirty="0" smtClean="0"/>
              <a:t>New Certificate- Form 2A- From Engineer who supervises the work.</a:t>
            </a:r>
            <a:br>
              <a:rPr lang="en-IN" dirty="0" smtClean="0"/>
            </a:br>
            <a:r>
              <a:rPr lang="en-IN" dirty="0"/>
              <a:t/>
            </a:r>
            <a:br>
              <a:rPr lang="en-IN" dirty="0"/>
            </a:br>
            <a:r>
              <a:rPr lang="en-IN" dirty="0" smtClean="0"/>
              <a:t>Applicable from new registration from 1.12.2018</a:t>
            </a:r>
            <a:br>
              <a:rPr lang="en-IN" dirty="0" smtClean="0"/>
            </a:br>
            <a:r>
              <a:rPr lang="en-IN" dirty="0"/>
              <a:t/>
            </a:r>
            <a:br>
              <a:rPr lang="en-IN" dirty="0"/>
            </a:br>
            <a:r>
              <a:rPr lang="en-IN" dirty="0" smtClean="0"/>
              <a:t>To be submitted quarterly </a:t>
            </a:r>
            <a:endParaRPr lang="en-IN" dirty="0"/>
          </a:p>
        </p:txBody>
      </p:sp>
    </p:spTree>
    <p:extLst>
      <p:ext uri="{BB962C8B-B14F-4D97-AF65-F5344CB8AC3E}">
        <p14:creationId xmlns:p14="http://schemas.microsoft.com/office/powerpoint/2010/main" val="11704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077218"/>
          </a:xfrm>
          <a:prstGeom prst="rect">
            <a:avLst/>
          </a:prstGeom>
          <a:noFill/>
        </p:spPr>
        <p:txBody>
          <a:bodyPr wrap="square" rtlCol="0">
            <a:spAutoFit/>
          </a:bodyPr>
          <a:lstStyle/>
          <a:p>
            <a:r>
              <a:rPr lang="en-IN" sz="3200" b="1" dirty="0"/>
              <a:t>Quality Assurance Certificate Form 2A</a:t>
            </a:r>
            <a:endParaRPr lang="en-IN" sz="3200" dirty="0"/>
          </a:p>
          <a:p>
            <a:r>
              <a:rPr lang="en-IN" sz="3200" b="1" dirty="0"/>
              <a:t>Order No. 8/18,  </a:t>
            </a:r>
            <a:r>
              <a:rPr lang="en-IN" sz="3200" b="1" dirty="0" err="1"/>
              <a:t>Dtd</a:t>
            </a:r>
            <a:r>
              <a:rPr lang="en-IN" sz="3200" b="1" dirty="0"/>
              <a:t>- 26-11-2018  </a:t>
            </a:r>
            <a:endParaRPr lang="en-IN" sz="32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634829"/>
            <a:ext cx="7056784" cy="5191092"/>
          </a:xfrm>
          <a:prstGeom prst="rect">
            <a:avLst/>
          </a:prstGeom>
        </p:spPr>
      </p:pic>
    </p:spTree>
    <p:extLst>
      <p:ext uri="{BB962C8B-B14F-4D97-AF65-F5344CB8AC3E}">
        <p14:creationId xmlns:p14="http://schemas.microsoft.com/office/powerpoint/2010/main" val="39354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077218"/>
          </a:xfrm>
          <a:prstGeom prst="rect">
            <a:avLst/>
          </a:prstGeom>
          <a:noFill/>
        </p:spPr>
        <p:txBody>
          <a:bodyPr wrap="square" rtlCol="0">
            <a:spAutoFit/>
          </a:bodyPr>
          <a:lstStyle/>
          <a:p>
            <a:r>
              <a:rPr lang="en-IN" sz="3200" b="1" dirty="0"/>
              <a:t>Quality Assurance Certificate Form 2A</a:t>
            </a:r>
            <a:endParaRPr lang="en-IN" sz="3200" dirty="0"/>
          </a:p>
          <a:p>
            <a:r>
              <a:rPr lang="en-IN" sz="3200" b="1" dirty="0"/>
              <a:t>Order No. 8/18,  </a:t>
            </a:r>
            <a:r>
              <a:rPr lang="en-IN" sz="3200" b="1" dirty="0" err="1"/>
              <a:t>Dtd</a:t>
            </a:r>
            <a:r>
              <a:rPr lang="en-IN" sz="3200" b="1" dirty="0"/>
              <a:t>- 26-11-2018  </a:t>
            </a:r>
            <a:endParaRPr lang="en-IN" sz="32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36" y="1587506"/>
            <a:ext cx="4248472" cy="524097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634" y="1883567"/>
            <a:ext cx="3781953" cy="4648849"/>
          </a:xfrm>
          <a:prstGeom prst="rect">
            <a:avLst/>
          </a:prstGeom>
        </p:spPr>
      </p:pic>
    </p:spTree>
    <p:extLst>
      <p:ext uri="{BB962C8B-B14F-4D97-AF65-F5344CB8AC3E}">
        <p14:creationId xmlns:p14="http://schemas.microsoft.com/office/powerpoint/2010/main" val="149316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569660"/>
          </a:xfrm>
          <a:prstGeom prst="rect">
            <a:avLst/>
          </a:prstGeom>
          <a:noFill/>
        </p:spPr>
        <p:txBody>
          <a:bodyPr wrap="square" rtlCol="0">
            <a:spAutoFit/>
          </a:bodyPr>
          <a:lstStyle/>
          <a:p>
            <a:pPr fontAlgn="t"/>
            <a:r>
              <a:rPr lang="en-IN" sz="3200" b="1" dirty="0"/>
              <a:t>Circular on Display of sanctioned plan layout plan at Project Site</a:t>
            </a:r>
            <a:endParaRPr lang="en-IN" sz="3200" dirty="0"/>
          </a:p>
          <a:p>
            <a:pPr fontAlgn="t"/>
            <a:r>
              <a:rPr lang="en-IN" sz="3200" b="1" dirty="0"/>
              <a:t>Circular No. 20/2018 </a:t>
            </a:r>
            <a:r>
              <a:rPr lang="en-IN" sz="3200" b="1" dirty="0" err="1"/>
              <a:t>Dtd</a:t>
            </a:r>
            <a:r>
              <a:rPr lang="en-IN" sz="3200" b="1" dirty="0"/>
              <a:t>- </a:t>
            </a:r>
            <a:r>
              <a:rPr lang="en-IN" sz="3200" b="1" dirty="0" smtClean="0"/>
              <a:t>15-10-2018</a:t>
            </a:r>
            <a:endParaRPr lang="en-IN" sz="32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2" y="2204864"/>
            <a:ext cx="7848872" cy="3967336"/>
          </a:xfrm>
        </p:spPr>
        <p:txBody>
          <a:bodyPr anchor="t">
            <a:normAutofit fontScale="90000"/>
          </a:bodyPr>
          <a:lstStyle/>
          <a:p>
            <a:pPr algn="l"/>
            <a:r>
              <a:rPr lang="en-IN" sz="2600" dirty="0" smtClean="0"/>
              <a:t>The Title of circular is self explanatory.</a:t>
            </a:r>
            <a:br>
              <a:rPr lang="en-IN" sz="2600" dirty="0" smtClean="0"/>
            </a:br>
            <a:r>
              <a:rPr lang="en-IN" sz="2600" dirty="0" smtClean="0"/>
              <a:t>RERA already mandated display of Sanctioned Maps </a:t>
            </a:r>
            <a:br>
              <a:rPr lang="en-IN" sz="2600" dirty="0" smtClean="0"/>
            </a:br>
            <a:r>
              <a:rPr lang="en-IN" sz="2600" dirty="0"/>
              <a:t/>
            </a:r>
            <a:br>
              <a:rPr lang="en-IN" sz="2600" dirty="0"/>
            </a:br>
            <a:r>
              <a:rPr lang="en-IN" sz="2600" dirty="0" smtClean="0"/>
              <a:t>But the circular was introduced on an observation made by Supreme Court in </a:t>
            </a:r>
            <a:r>
              <a:rPr lang="en-IN" sz="2600" u="sng" dirty="0" err="1"/>
              <a:t>Ferani</a:t>
            </a:r>
            <a:r>
              <a:rPr lang="en-IN" sz="2600" u="sng" dirty="0"/>
              <a:t> Hotels Pvt. Ltd. V / s State Information Commissioner Greater</a:t>
            </a:r>
            <a:br>
              <a:rPr lang="en-IN" sz="2600" u="sng" dirty="0"/>
            </a:br>
            <a:r>
              <a:rPr lang="en-IN" sz="2600" u="sng" dirty="0"/>
              <a:t>Mumbai &amp; </a:t>
            </a:r>
            <a:r>
              <a:rPr lang="en-IN" sz="2600" u="sng" dirty="0" smtClean="0"/>
              <a:t>others</a:t>
            </a:r>
            <a:br>
              <a:rPr lang="en-IN" sz="2600" u="sng" dirty="0" smtClean="0"/>
            </a:br>
            <a:r>
              <a:rPr lang="en-IN" sz="2600" u="sng" dirty="0"/>
              <a:t/>
            </a:r>
            <a:br>
              <a:rPr lang="en-IN" sz="2600" u="sng" dirty="0"/>
            </a:br>
            <a:r>
              <a:rPr lang="en-IN" sz="2600" dirty="0" smtClean="0"/>
              <a:t>Therefore a non compliance to this is viewed seriously and action may be initiated accordingly without any leniency. </a:t>
            </a:r>
            <a:endParaRPr lang="en-IN" sz="2600" dirty="0"/>
          </a:p>
        </p:txBody>
      </p:sp>
    </p:spTree>
    <p:extLst>
      <p:ext uri="{BB962C8B-B14F-4D97-AF65-F5344CB8AC3E}">
        <p14:creationId xmlns:p14="http://schemas.microsoft.com/office/powerpoint/2010/main" val="198844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569660"/>
          </a:xfrm>
          <a:prstGeom prst="rect">
            <a:avLst/>
          </a:prstGeom>
          <a:noFill/>
        </p:spPr>
        <p:txBody>
          <a:bodyPr wrap="square" rtlCol="0">
            <a:spAutoFit/>
          </a:bodyPr>
          <a:lstStyle/>
          <a:p>
            <a:pPr fontAlgn="t"/>
            <a:r>
              <a:rPr lang="en-IN" sz="3200" b="1" dirty="0"/>
              <a:t>MahaRERA Divisional Office Address of Nagpur</a:t>
            </a:r>
          </a:p>
          <a:p>
            <a:pPr fontAlgn="t"/>
            <a:r>
              <a:rPr lang="en-IN" sz="3200" b="1" dirty="0"/>
              <a:t>Circular No. 16/2018 </a:t>
            </a:r>
            <a:r>
              <a:rPr lang="en-IN" sz="3200" b="1" dirty="0" err="1"/>
              <a:t>Dtd</a:t>
            </a:r>
            <a:r>
              <a:rPr lang="en-IN" sz="3200" b="1" dirty="0"/>
              <a:t>- </a:t>
            </a:r>
            <a:r>
              <a:rPr lang="en-IN" sz="3200" b="1" dirty="0" smtClean="0"/>
              <a:t>09-04-2018</a:t>
            </a:r>
            <a:endParaRPr lang="en-IN" sz="3200" b="1"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08615" y="2348880"/>
            <a:ext cx="7310773" cy="4092252"/>
          </a:xfrm>
        </p:spPr>
        <p:txBody>
          <a:bodyPr/>
          <a:lstStyle/>
          <a:p>
            <a:pPr algn="l"/>
            <a:r>
              <a:rPr lang="en-IN" u="sng" dirty="0"/>
              <a:t>NAGPUR DIVISION OFFICE </a:t>
            </a:r>
            <a:r>
              <a:rPr lang="en-IN" dirty="0"/>
              <a:t/>
            </a:r>
            <a:br>
              <a:rPr lang="en-IN" dirty="0"/>
            </a:br>
            <a:r>
              <a:rPr lang="en-IN" dirty="0" smtClean="0"/>
              <a:t/>
            </a:r>
            <a:br>
              <a:rPr lang="en-IN" dirty="0" smtClean="0"/>
            </a:br>
            <a:r>
              <a:rPr lang="en-IN" dirty="0" smtClean="0"/>
              <a:t>Deputy </a:t>
            </a:r>
            <a:r>
              <a:rPr lang="en-IN" dirty="0"/>
              <a:t>Secretary cum Head MahaRERA Nagpur </a:t>
            </a:r>
            <a:r>
              <a:rPr lang="en-IN" dirty="0" smtClean="0"/>
              <a:t/>
            </a:r>
            <a:br>
              <a:rPr lang="en-IN" dirty="0" smtClean="0"/>
            </a:br>
            <a:r>
              <a:rPr lang="en-IN" dirty="0"/>
              <a:t/>
            </a:r>
            <a:br>
              <a:rPr lang="en-IN" dirty="0"/>
            </a:br>
            <a:r>
              <a:rPr lang="en-IN" dirty="0"/>
              <a:t>Administrative Building No.1, 1st Floor, Adjacent </a:t>
            </a:r>
            <a:r>
              <a:rPr lang="en-IN" dirty="0" smtClean="0"/>
              <a:t/>
            </a:r>
            <a:br>
              <a:rPr lang="en-IN" dirty="0" smtClean="0"/>
            </a:br>
            <a:r>
              <a:rPr lang="en-IN" dirty="0" smtClean="0"/>
              <a:t>to </a:t>
            </a:r>
            <a:r>
              <a:rPr lang="en-IN" dirty="0"/>
              <a:t>Udyog </a:t>
            </a:r>
            <a:r>
              <a:rPr lang="en-IN" dirty="0" err="1"/>
              <a:t>Bhavan</a:t>
            </a:r>
            <a:r>
              <a:rPr lang="en-IN" dirty="0"/>
              <a:t>, Civil Lines Nagpur - 440001. </a:t>
            </a:r>
            <a:br>
              <a:rPr lang="en-IN" dirty="0"/>
            </a:br>
            <a:r>
              <a:rPr lang="en-IN" dirty="0" smtClean="0"/>
              <a:t/>
            </a:r>
            <a:br>
              <a:rPr lang="en-IN" dirty="0" smtClean="0"/>
            </a:br>
            <a:r>
              <a:rPr lang="en-IN" dirty="0" smtClean="0"/>
              <a:t>Tel</a:t>
            </a:r>
            <a:r>
              <a:rPr lang="en-IN" dirty="0"/>
              <a:t>. No.: 0712 2551400</a:t>
            </a:r>
            <a:br>
              <a:rPr lang="en-IN" dirty="0"/>
            </a:br>
            <a:endParaRPr lang="en-IN" dirty="0"/>
          </a:p>
        </p:txBody>
      </p:sp>
    </p:spTree>
    <p:extLst>
      <p:ext uri="{BB962C8B-B14F-4D97-AF65-F5344CB8AC3E}">
        <p14:creationId xmlns:p14="http://schemas.microsoft.com/office/powerpoint/2010/main" val="46275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56631" y="2967335"/>
            <a:ext cx="363073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endParaRPr lang="en-IN"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3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569660"/>
          </a:xfrm>
          <a:prstGeom prst="rect">
            <a:avLst/>
          </a:prstGeom>
          <a:noFill/>
        </p:spPr>
        <p:txBody>
          <a:bodyPr wrap="square" rtlCol="0">
            <a:spAutoFit/>
          </a:bodyPr>
          <a:lstStyle/>
          <a:p>
            <a:pPr fontAlgn="t"/>
            <a:r>
              <a:rPr lang="en-IN" sz="2400" b="1" dirty="0"/>
              <a:t>Land Owners/Investors having Area/Revenue Share in Real </a:t>
            </a:r>
            <a:r>
              <a:rPr lang="en-IN" sz="2400" b="1" dirty="0" smtClean="0"/>
              <a:t>Estate Project </a:t>
            </a:r>
            <a:r>
              <a:rPr lang="en-IN" sz="2400" b="1" dirty="0"/>
              <a:t>to be treated as Promoter (landowner/investor)</a:t>
            </a:r>
          </a:p>
          <a:p>
            <a:r>
              <a:rPr lang="en-IN" sz="2400" b="1" dirty="0"/>
              <a:t>Circular No. 12/2017 </a:t>
            </a:r>
            <a:r>
              <a:rPr lang="en-IN" sz="2400" b="1" dirty="0" err="1"/>
              <a:t>Dtd</a:t>
            </a:r>
            <a:r>
              <a:rPr lang="en-IN" sz="2400" b="1" dirty="0"/>
              <a:t>- 04-12-2017</a:t>
            </a:r>
            <a:endParaRPr lang="en-IN" sz="2400" b="1"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60" y="2079948"/>
            <a:ext cx="7992888" cy="4301380"/>
          </a:xfrm>
        </p:spPr>
        <p:txBody>
          <a:bodyPr anchor="t">
            <a:normAutofit fontScale="90000"/>
          </a:bodyPr>
          <a:lstStyle/>
          <a:p>
            <a:pPr algn="l"/>
            <a:r>
              <a:rPr lang="en-IN" dirty="0" smtClean="0"/>
              <a:t>For </a:t>
            </a:r>
            <a:r>
              <a:rPr lang="en-IN" dirty="0"/>
              <a:t>the benefit </a:t>
            </a:r>
            <a:r>
              <a:rPr lang="en-IN" dirty="0" smtClean="0"/>
              <a:t>of the </a:t>
            </a:r>
            <a:r>
              <a:rPr lang="en-IN" dirty="0"/>
              <a:t>consumers it is necessary to distinguish and / or </a:t>
            </a:r>
            <a:r>
              <a:rPr lang="en-IN" dirty="0" smtClean="0"/>
              <a:t>identify </a:t>
            </a:r>
            <a:r>
              <a:rPr lang="en-IN" dirty="0"/>
              <a:t>whether such Promoter is </a:t>
            </a:r>
            <a:r>
              <a:rPr lang="en-IN" dirty="0" smtClean="0"/>
              <a:t>the </a:t>
            </a:r>
            <a:r>
              <a:rPr lang="en-IN" u="sng" dirty="0" smtClean="0"/>
              <a:t>land </a:t>
            </a:r>
            <a:r>
              <a:rPr lang="en-IN" u="sng" dirty="0"/>
              <a:t>owner</a:t>
            </a:r>
            <a:r>
              <a:rPr lang="en-IN" dirty="0"/>
              <a:t>, </a:t>
            </a:r>
            <a:r>
              <a:rPr lang="en-IN" u="sng" dirty="0"/>
              <a:t>investor</a:t>
            </a:r>
            <a:r>
              <a:rPr lang="en-IN" dirty="0"/>
              <a:t> or is actually </a:t>
            </a:r>
            <a:r>
              <a:rPr lang="en-IN" u="sng" dirty="0"/>
              <a:t>obtaining the building permissions</a:t>
            </a:r>
            <a:r>
              <a:rPr lang="en-IN" dirty="0"/>
              <a:t> for carrying out the</a:t>
            </a:r>
            <a:br>
              <a:rPr lang="en-IN" dirty="0"/>
            </a:br>
            <a:r>
              <a:rPr lang="en-IN" dirty="0"/>
              <a:t>construction and is in </a:t>
            </a:r>
            <a:r>
              <a:rPr lang="en-IN" u="sng" dirty="0"/>
              <a:t>fact carrying out construction</a:t>
            </a:r>
            <a:r>
              <a:rPr lang="en-IN" dirty="0" smtClean="0"/>
              <a:t>.</a:t>
            </a:r>
            <a:br>
              <a:rPr lang="en-IN" dirty="0" smtClean="0"/>
            </a:br>
            <a:r>
              <a:rPr lang="en-IN" dirty="0" smtClean="0"/>
              <a:t/>
            </a:r>
            <a:br>
              <a:rPr lang="en-IN" dirty="0" smtClean="0"/>
            </a:br>
            <a:r>
              <a:rPr lang="en-IN" dirty="0" smtClean="0"/>
              <a:t>Such individual/organisations who are interested in project as Land Owner/ Investors </a:t>
            </a:r>
            <a:r>
              <a:rPr lang="en-IN" dirty="0"/>
              <a:t>having Area/Revenue </a:t>
            </a:r>
            <a:r>
              <a:rPr lang="en-IN" dirty="0" smtClean="0"/>
              <a:t>Share to be treated as  </a:t>
            </a:r>
            <a:r>
              <a:rPr lang="en-IN" b="1" dirty="0"/>
              <a:t>Promoter (landowner/investor)</a:t>
            </a:r>
            <a:br>
              <a:rPr lang="en-IN" b="1" dirty="0"/>
            </a:br>
            <a:r>
              <a:rPr lang="en-IN" b="1" dirty="0" smtClean="0"/>
              <a:t/>
            </a:r>
            <a:br>
              <a:rPr lang="en-IN" b="1" dirty="0" smtClean="0"/>
            </a:br>
            <a:endParaRPr lang="en-IN" dirty="0"/>
          </a:p>
        </p:txBody>
      </p:sp>
    </p:spTree>
    <p:extLst>
      <p:ext uri="{BB962C8B-B14F-4D97-AF65-F5344CB8AC3E}">
        <p14:creationId xmlns:p14="http://schemas.microsoft.com/office/powerpoint/2010/main" val="213773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569660"/>
          </a:xfrm>
          <a:prstGeom prst="rect">
            <a:avLst/>
          </a:prstGeom>
          <a:noFill/>
        </p:spPr>
        <p:txBody>
          <a:bodyPr wrap="square" rtlCol="0">
            <a:spAutoFit/>
          </a:bodyPr>
          <a:lstStyle/>
          <a:p>
            <a:pPr fontAlgn="t"/>
            <a:r>
              <a:rPr lang="en-IN" sz="2400" b="1" dirty="0"/>
              <a:t>Land Owners/Investors having Area/Revenue Share in Real </a:t>
            </a:r>
            <a:r>
              <a:rPr lang="en-IN" sz="2400" b="1" dirty="0" smtClean="0"/>
              <a:t>Estate Project </a:t>
            </a:r>
            <a:r>
              <a:rPr lang="en-IN" sz="2400" b="1" dirty="0"/>
              <a:t>to be treated as Promoter (landowner/investor)</a:t>
            </a:r>
          </a:p>
          <a:p>
            <a:r>
              <a:rPr lang="en-IN" sz="2400" b="1" dirty="0"/>
              <a:t>Circular No. 12/2017 </a:t>
            </a:r>
            <a:r>
              <a:rPr lang="en-IN" sz="2400" b="1" dirty="0" err="1"/>
              <a:t>Dtd</a:t>
            </a:r>
            <a:r>
              <a:rPr lang="en-IN" sz="2400" b="1" dirty="0"/>
              <a:t>- 04-12-2017</a:t>
            </a:r>
            <a:endParaRPr lang="en-IN" sz="2400" b="1"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60" y="2079948"/>
            <a:ext cx="7992888" cy="4301380"/>
          </a:xfrm>
        </p:spPr>
        <p:txBody>
          <a:bodyPr anchor="t">
            <a:normAutofit fontScale="90000"/>
          </a:bodyPr>
          <a:lstStyle/>
          <a:p>
            <a:pPr algn="l"/>
            <a:r>
              <a:rPr lang="en-IN" dirty="0" smtClean="0"/>
              <a:t>Liabilities </a:t>
            </a:r>
            <a:r>
              <a:rPr lang="en-IN" dirty="0"/>
              <a:t>of such land owner Promoter or investor Promoter shall </a:t>
            </a:r>
            <a:r>
              <a:rPr lang="en-IN" dirty="0" smtClean="0"/>
              <a:t>be as </a:t>
            </a:r>
            <a:r>
              <a:rPr lang="en-IN" dirty="0"/>
              <a:t>co-terminus with the written agreement / arrangement governing their rights in the</a:t>
            </a:r>
            <a:br>
              <a:rPr lang="en-IN" dirty="0"/>
            </a:br>
            <a:r>
              <a:rPr lang="en-IN" dirty="0"/>
              <a:t>real estate project</a:t>
            </a:r>
            <a:r>
              <a:rPr lang="en-IN" dirty="0" smtClean="0"/>
              <a:t>, </a:t>
            </a:r>
            <a:r>
              <a:rPr lang="en-IN" sz="3100" b="1" u="sng" dirty="0"/>
              <a:t>But </a:t>
            </a:r>
            <a:r>
              <a:rPr lang="en-IN" dirty="0" smtClean="0"/>
              <a:t/>
            </a:r>
            <a:br>
              <a:rPr lang="en-IN" dirty="0" smtClean="0"/>
            </a:br>
            <a:r>
              <a:rPr lang="en-IN" dirty="0"/>
              <a:t/>
            </a:r>
            <a:br>
              <a:rPr lang="en-IN" dirty="0"/>
            </a:br>
            <a:r>
              <a:rPr lang="en-IN" dirty="0" smtClean="0"/>
              <a:t>For </a:t>
            </a:r>
            <a:r>
              <a:rPr lang="en-IN" dirty="0"/>
              <a:t>the purpose of withdrawal from the designated bank account </a:t>
            </a:r>
            <a:r>
              <a:rPr lang="en-IN" dirty="0" smtClean="0"/>
              <a:t>of a </a:t>
            </a:r>
            <a:r>
              <a:rPr lang="en-IN" dirty="0"/>
              <a:t>real estate project, the obligations and liabilities of all such Promoters shall be </a:t>
            </a:r>
            <a:r>
              <a:rPr lang="en-IN" dirty="0" smtClean="0"/>
              <a:t>at par </a:t>
            </a:r>
            <a:r>
              <a:rPr lang="en-IN" dirty="0"/>
              <a:t>with each </a:t>
            </a:r>
            <a:r>
              <a:rPr lang="en-IN" dirty="0" smtClean="0"/>
              <a:t>other.</a:t>
            </a:r>
            <a:br>
              <a:rPr lang="en-IN" dirty="0" smtClean="0"/>
            </a:br>
            <a:r>
              <a:rPr lang="en-IN" dirty="0"/>
              <a:t/>
            </a:r>
            <a:br>
              <a:rPr lang="en-IN" dirty="0"/>
            </a:br>
            <a:r>
              <a:rPr lang="en-IN" dirty="0" smtClean="0"/>
              <a:t>A copy of agreement to be uploaded for public viewing</a:t>
            </a:r>
            <a:br>
              <a:rPr lang="en-IN" dirty="0" smtClean="0"/>
            </a:br>
            <a:r>
              <a:rPr lang="en-IN" dirty="0" smtClean="0"/>
              <a:t/>
            </a:r>
            <a:br>
              <a:rPr lang="en-IN" dirty="0" smtClean="0"/>
            </a:br>
            <a:r>
              <a:rPr lang="en-IN" dirty="0"/>
              <a:t/>
            </a:r>
            <a:br>
              <a:rPr lang="en-IN" dirty="0"/>
            </a:br>
            <a:r>
              <a:rPr lang="en-IN" dirty="0"/>
              <a:t/>
            </a:r>
            <a:br>
              <a:rPr lang="en-IN" dirty="0"/>
            </a:br>
            <a:endParaRPr lang="en-IN" dirty="0"/>
          </a:p>
        </p:txBody>
      </p:sp>
    </p:spTree>
    <p:extLst>
      <p:ext uri="{BB962C8B-B14F-4D97-AF65-F5344CB8AC3E}">
        <p14:creationId xmlns:p14="http://schemas.microsoft.com/office/powerpoint/2010/main" val="183378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569660"/>
          </a:xfrm>
          <a:prstGeom prst="rect">
            <a:avLst/>
          </a:prstGeom>
          <a:noFill/>
        </p:spPr>
        <p:txBody>
          <a:bodyPr wrap="square" rtlCol="0">
            <a:spAutoFit/>
          </a:bodyPr>
          <a:lstStyle/>
          <a:p>
            <a:pPr fontAlgn="t"/>
            <a:r>
              <a:rPr lang="en-IN" sz="2400" b="1" dirty="0"/>
              <a:t>Land Owners/Investors having Area/Revenue Share in Real </a:t>
            </a:r>
            <a:r>
              <a:rPr lang="en-IN" sz="2400" b="1" dirty="0" smtClean="0"/>
              <a:t>Estate Project </a:t>
            </a:r>
            <a:r>
              <a:rPr lang="en-IN" sz="2400" b="1" dirty="0"/>
              <a:t>to be treated as Promoter (landowner/investor)</a:t>
            </a:r>
          </a:p>
          <a:p>
            <a:r>
              <a:rPr lang="en-IN" sz="2400" b="1" dirty="0"/>
              <a:t>Circular No. 12/2017 </a:t>
            </a:r>
            <a:r>
              <a:rPr lang="en-IN" sz="2400" b="1" dirty="0" err="1"/>
              <a:t>Dtd</a:t>
            </a:r>
            <a:r>
              <a:rPr lang="en-IN" sz="2400" b="1" dirty="0"/>
              <a:t>- 04-12-2017</a:t>
            </a:r>
            <a:endParaRPr lang="en-IN" sz="2400" b="1"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60" y="2079948"/>
            <a:ext cx="7992888" cy="4301380"/>
          </a:xfrm>
        </p:spPr>
        <p:txBody>
          <a:bodyPr anchor="t">
            <a:normAutofit/>
          </a:bodyPr>
          <a:lstStyle/>
          <a:p>
            <a:pPr algn="l"/>
            <a:r>
              <a:rPr lang="en-IN" dirty="0" smtClean="0"/>
              <a:t>Such land owner promoter and investor promoter  to submit declaration in Form B (Affidavit)</a:t>
            </a:r>
            <a:br>
              <a:rPr lang="en-IN" dirty="0" smtClean="0"/>
            </a:br>
            <a:r>
              <a:rPr lang="en-IN" dirty="0"/>
              <a:t/>
            </a:r>
            <a:br>
              <a:rPr lang="en-IN" dirty="0"/>
            </a:br>
            <a:r>
              <a:rPr lang="en-IN" dirty="0" smtClean="0"/>
              <a:t>Such promoter who is entitled to share of total area developed, should open a separate bank account for deposit of 70 %of the sale proceeds. </a:t>
            </a:r>
            <a:r>
              <a:rPr lang="en-IN" dirty="0"/>
              <a:t/>
            </a:r>
            <a:br>
              <a:rPr lang="en-IN" dirty="0"/>
            </a:br>
            <a:endParaRPr lang="en-IN" dirty="0"/>
          </a:p>
        </p:txBody>
      </p:sp>
    </p:spTree>
    <p:extLst>
      <p:ext uri="{BB962C8B-B14F-4D97-AF65-F5344CB8AC3E}">
        <p14:creationId xmlns:p14="http://schemas.microsoft.com/office/powerpoint/2010/main" val="350495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04856" cy="4608512"/>
          </a:xfrm>
        </p:spPr>
        <p:txBody>
          <a:bodyPr/>
          <a:lstStyle/>
          <a:p>
            <a:endParaRPr lang="en-IN" dirty="0"/>
          </a:p>
        </p:txBody>
      </p:sp>
      <p:sp>
        <p:nvSpPr>
          <p:cNvPr id="4" name="Title 3"/>
          <p:cNvSpPr>
            <a:spLocks noGrp="1"/>
          </p:cNvSpPr>
          <p:nvPr>
            <p:ph type="title"/>
          </p:nvPr>
        </p:nvSpPr>
        <p:spPr>
          <a:xfrm>
            <a:off x="539552" y="457200"/>
            <a:ext cx="7776864" cy="667544"/>
          </a:xfrm>
        </p:spPr>
        <p:txBody>
          <a:bodyPr/>
          <a:lstStyle/>
          <a:p>
            <a:pPr algn="ctr"/>
            <a:r>
              <a:rPr lang="en-IN" dirty="0" smtClean="0"/>
              <a:t>MAHARERA GUIDELINES</a:t>
            </a:r>
            <a:endParaRPr lang="en-IN"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68937"/>
            <a:ext cx="8096744" cy="4631499"/>
          </a:xfrm>
          <a:prstGeom prst="rect">
            <a:avLst/>
          </a:prstGeom>
        </p:spPr>
      </p:pic>
      <p:pic>
        <p:nvPicPr>
          <p:cNvPr id="7" name="Picture 2" descr="C:\Program Files (x86)\Microsoft Office\MEDIA\CAGCAT10\j0205462.wmf"/>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72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708920"/>
            <a:ext cx="7776864" cy="667544"/>
          </a:xfrm>
        </p:spPr>
        <p:txBody>
          <a:bodyPr/>
          <a:lstStyle/>
          <a:p>
            <a:pPr algn="ctr"/>
            <a:r>
              <a:rPr lang="en-IN" dirty="0" smtClean="0"/>
              <a:t>Some Cases</a:t>
            </a:r>
            <a:endParaRPr lang="en-IN" dirty="0"/>
          </a:p>
        </p:txBody>
      </p:sp>
      <p:pic>
        <p:nvPicPr>
          <p:cNvPr id="7"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80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5576" y="1268760"/>
            <a:ext cx="7848872" cy="5112568"/>
          </a:xfrm>
        </p:spPr>
        <p:txBody>
          <a:bodyPr anchor="t">
            <a:noAutofit/>
          </a:bodyPr>
          <a:lstStyle/>
          <a:p>
            <a:pPr marL="0" indent="0">
              <a:buNone/>
            </a:pPr>
            <a:r>
              <a:rPr lang="en-IN" sz="2000" b="1" dirty="0" smtClean="0"/>
              <a:t>Authority</a:t>
            </a:r>
          </a:p>
          <a:p>
            <a:pPr marL="0" indent="0">
              <a:buNone/>
            </a:pPr>
            <a:r>
              <a:rPr lang="en-IN" sz="2000" dirty="0" smtClean="0"/>
              <a:t>Haryana Rera</a:t>
            </a:r>
          </a:p>
          <a:p>
            <a:pPr marL="0" indent="0">
              <a:buNone/>
            </a:pPr>
            <a:endParaRPr lang="en-IN" sz="2000" dirty="0"/>
          </a:p>
          <a:p>
            <a:pPr marL="0" indent="0">
              <a:buNone/>
            </a:pPr>
            <a:r>
              <a:rPr lang="en-IN" sz="2000" b="1" dirty="0" smtClean="0"/>
              <a:t>Question</a:t>
            </a:r>
          </a:p>
          <a:p>
            <a:pPr marL="0" indent="0">
              <a:buNone/>
            </a:pPr>
            <a:r>
              <a:rPr lang="en-IN" sz="2000" dirty="0" smtClean="0"/>
              <a:t> If Advertisement of Project is made after completion certificate, would the project would be liable for registration under Rera</a:t>
            </a:r>
          </a:p>
          <a:p>
            <a:pPr marL="0" indent="0">
              <a:buNone/>
            </a:pPr>
            <a:endParaRPr lang="en-IN" sz="2000" dirty="0"/>
          </a:p>
          <a:p>
            <a:pPr marL="0" indent="0">
              <a:buNone/>
            </a:pPr>
            <a:r>
              <a:rPr lang="en-IN" sz="2000" b="1" dirty="0" smtClean="0"/>
              <a:t>Held</a:t>
            </a:r>
          </a:p>
          <a:p>
            <a:pPr marL="0" indent="0">
              <a:buNone/>
            </a:pPr>
            <a:r>
              <a:rPr lang="en-IN" sz="2000" dirty="0" smtClean="0"/>
              <a:t>The Project where the promoter intends to advertise, market, book, sale or offer to sale or invite persons to purchase in manner any plot, apartment or building after completion of the project shall be in violation of section 3(1) and section 4(1) of the act. </a:t>
            </a:r>
            <a:r>
              <a:rPr lang="en-IN" sz="2000" b="1" dirty="0" smtClean="0"/>
              <a:t>The new project is to be registered by the promoter irrespective of the fact whether it is to be advertised , marketed  etc. before </a:t>
            </a:r>
            <a:r>
              <a:rPr lang="en-IN" sz="2000" dirty="0" smtClean="0"/>
              <a:t> </a:t>
            </a:r>
            <a:r>
              <a:rPr lang="en-IN" sz="2000" b="1" dirty="0" smtClean="0"/>
              <a:t>completion of project or post completion of project</a:t>
            </a:r>
          </a:p>
          <a:p>
            <a:pPr marL="0" indent="0">
              <a:buNone/>
            </a:pPr>
            <a:endParaRPr lang="en-IN" sz="2000" dirty="0" smtClean="0"/>
          </a:p>
        </p:txBody>
      </p:sp>
      <p:sp>
        <p:nvSpPr>
          <p:cNvPr id="4" name="Title 3"/>
          <p:cNvSpPr>
            <a:spLocks noGrp="1"/>
          </p:cNvSpPr>
          <p:nvPr>
            <p:ph type="title"/>
          </p:nvPr>
        </p:nvSpPr>
        <p:spPr>
          <a:xfrm>
            <a:off x="539552" y="457200"/>
            <a:ext cx="7776864" cy="667544"/>
          </a:xfrm>
        </p:spPr>
        <p:txBody>
          <a:bodyPr/>
          <a:lstStyle/>
          <a:p>
            <a:pPr algn="ctr"/>
            <a:r>
              <a:rPr lang="en-IN" dirty="0" smtClean="0"/>
              <a:t>     </a:t>
            </a:r>
            <a:r>
              <a:rPr lang="en-IN" dirty="0" err="1" smtClean="0"/>
              <a:t>Simmi</a:t>
            </a:r>
            <a:r>
              <a:rPr lang="en-IN" dirty="0" smtClean="0"/>
              <a:t> </a:t>
            </a:r>
            <a:r>
              <a:rPr lang="en-IN" dirty="0" err="1" smtClean="0"/>
              <a:t>Sikka</a:t>
            </a:r>
            <a:r>
              <a:rPr lang="en-IN" dirty="0" smtClean="0"/>
              <a:t> V/s </a:t>
            </a:r>
            <a:r>
              <a:rPr lang="en-IN" dirty="0" err="1" smtClean="0"/>
              <a:t>Emmar</a:t>
            </a:r>
            <a:r>
              <a:rPr lang="en-IN" dirty="0" smtClean="0"/>
              <a:t> MGF Land Limited </a:t>
            </a:r>
            <a:endParaRPr lang="en-IN" dirty="0"/>
          </a:p>
        </p:txBody>
      </p:sp>
      <p:pic>
        <p:nvPicPr>
          <p:cNvPr id="7"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19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5576" y="1268760"/>
            <a:ext cx="7848872" cy="5112568"/>
          </a:xfrm>
        </p:spPr>
        <p:txBody>
          <a:bodyPr anchor="t">
            <a:noAutofit/>
          </a:bodyPr>
          <a:lstStyle/>
          <a:p>
            <a:pPr marL="0" indent="0">
              <a:buNone/>
            </a:pPr>
            <a:r>
              <a:rPr lang="en-IN" sz="2000" b="1" dirty="0" smtClean="0"/>
              <a:t>Authority</a:t>
            </a:r>
          </a:p>
          <a:p>
            <a:pPr marL="0" indent="0">
              <a:buNone/>
            </a:pPr>
            <a:r>
              <a:rPr lang="en-IN" sz="2000" dirty="0" err="1" smtClean="0"/>
              <a:t>MahaRera</a:t>
            </a:r>
            <a:endParaRPr lang="en-IN" sz="2000" dirty="0" smtClean="0"/>
          </a:p>
          <a:p>
            <a:pPr marL="0" indent="0">
              <a:buNone/>
            </a:pPr>
            <a:endParaRPr lang="en-IN" sz="2000" dirty="0"/>
          </a:p>
          <a:p>
            <a:pPr marL="0" indent="0">
              <a:buNone/>
            </a:pPr>
            <a:r>
              <a:rPr lang="en-IN" sz="2000" b="1" dirty="0" smtClean="0"/>
              <a:t>Brief Facts</a:t>
            </a:r>
          </a:p>
          <a:p>
            <a:r>
              <a:rPr lang="en-IN" sz="2000" dirty="0"/>
              <a:t>The </a:t>
            </a:r>
            <a:r>
              <a:rPr lang="en-IN" sz="2000" dirty="0" smtClean="0"/>
              <a:t>complainant entered into agreement to purchase </a:t>
            </a:r>
            <a:r>
              <a:rPr lang="en-IN" sz="2000" dirty="0"/>
              <a:t>the </a:t>
            </a:r>
            <a:r>
              <a:rPr lang="en-IN" sz="2000" dirty="0" smtClean="0"/>
              <a:t> Row Houses from </a:t>
            </a:r>
            <a:r>
              <a:rPr lang="en-IN" sz="2000" dirty="0"/>
              <a:t>the </a:t>
            </a:r>
            <a:r>
              <a:rPr lang="en-IN" sz="2000" dirty="0" smtClean="0"/>
              <a:t>Developer</a:t>
            </a:r>
          </a:p>
          <a:p>
            <a:r>
              <a:rPr lang="en-IN" sz="2000" dirty="0" smtClean="0"/>
              <a:t>2 Agreements were entered. 1</a:t>
            </a:r>
            <a:r>
              <a:rPr lang="en-IN" sz="2000" baseline="30000" dirty="0" smtClean="0"/>
              <a:t>st</a:t>
            </a:r>
            <a:r>
              <a:rPr lang="en-IN" sz="2000" dirty="0" smtClean="0"/>
              <a:t> for sale of plot and 2</a:t>
            </a:r>
            <a:r>
              <a:rPr lang="en-IN" sz="2000" baseline="30000" dirty="0" smtClean="0"/>
              <a:t>nd</a:t>
            </a:r>
            <a:r>
              <a:rPr lang="en-IN" sz="2000" dirty="0" smtClean="0"/>
              <a:t> for construction on agricultural plot and there exists forest on site.</a:t>
            </a:r>
          </a:p>
          <a:p>
            <a:pPr marL="0" indent="0">
              <a:buNone/>
            </a:pPr>
            <a:r>
              <a:rPr lang="en-IN" sz="2000" b="1" dirty="0" smtClean="0"/>
              <a:t>Held</a:t>
            </a:r>
          </a:p>
          <a:p>
            <a:pPr marL="0" indent="0">
              <a:buNone/>
            </a:pPr>
            <a:r>
              <a:rPr lang="en-IN" sz="2000" dirty="0" smtClean="0"/>
              <a:t>The subject </a:t>
            </a:r>
            <a:r>
              <a:rPr lang="en-IN" sz="2000" dirty="0"/>
              <a:t>plots </a:t>
            </a:r>
            <a:r>
              <a:rPr lang="en-IN" sz="2000" dirty="0" smtClean="0"/>
              <a:t>are </a:t>
            </a:r>
            <a:r>
              <a:rPr lang="en-IN" sz="2000" dirty="0"/>
              <a:t>the </a:t>
            </a:r>
            <a:r>
              <a:rPr lang="en-IN" sz="2000" dirty="0" smtClean="0"/>
              <a:t>agricultural land and till date </a:t>
            </a:r>
            <a:r>
              <a:rPr lang="en-IN" sz="2000" dirty="0"/>
              <a:t>there is no permissions </a:t>
            </a:r>
            <a:r>
              <a:rPr lang="en-IN" sz="2000" dirty="0" smtClean="0"/>
              <a:t>granted </a:t>
            </a:r>
            <a:r>
              <a:rPr lang="en-IN" sz="2000" dirty="0"/>
              <a:t>by </a:t>
            </a:r>
            <a:r>
              <a:rPr lang="en-IN" sz="2000" dirty="0" smtClean="0"/>
              <a:t>the Competent </a:t>
            </a:r>
            <a:r>
              <a:rPr lang="en-IN" sz="2000" dirty="0"/>
              <a:t>Authority for </a:t>
            </a:r>
            <a:r>
              <a:rPr lang="en-IN" sz="2000" dirty="0" smtClean="0"/>
              <a:t>development </a:t>
            </a:r>
            <a:r>
              <a:rPr lang="en-IN" sz="2000" dirty="0"/>
              <a:t>of the </a:t>
            </a:r>
            <a:r>
              <a:rPr lang="en-IN" sz="2000" dirty="0" smtClean="0"/>
              <a:t>said land, </a:t>
            </a:r>
            <a:r>
              <a:rPr lang="en-IN" sz="2000" dirty="0"/>
              <a:t>such </a:t>
            </a:r>
            <a:r>
              <a:rPr lang="en-IN" sz="2000" dirty="0" smtClean="0"/>
              <a:t>NA </a:t>
            </a:r>
            <a:r>
              <a:rPr lang="en-IN" sz="2000" dirty="0"/>
              <a:t>order </a:t>
            </a:r>
            <a:r>
              <a:rPr lang="en-IN" sz="2000" dirty="0" smtClean="0"/>
              <a:t>and </a:t>
            </a:r>
            <a:r>
              <a:rPr lang="en-IN" sz="2000" dirty="0"/>
              <a:t>therefore the </a:t>
            </a:r>
            <a:r>
              <a:rPr lang="en-IN" sz="2000" dirty="0" smtClean="0"/>
              <a:t>MahaRERA </a:t>
            </a:r>
            <a:r>
              <a:rPr lang="en-IN" sz="2000" dirty="0"/>
              <a:t>is of the view </a:t>
            </a:r>
            <a:r>
              <a:rPr lang="en-IN" sz="2000" dirty="0" smtClean="0"/>
              <a:t>that </a:t>
            </a:r>
            <a:r>
              <a:rPr lang="en-IN" sz="2000" dirty="0"/>
              <a:t>it is </a:t>
            </a:r>
            <a:r>
              <a:rPr lang="en-IN" sz="2000" dirty="0" smtClean="0"/>
              <a:t>not </a:t>
            </a:r>
            <a:r>
              <a:rPr lang="en-IN" sz="2000" dirty="0"/>
              <a:t>o </a:t>
            </a:r>
            <a:r>
              <a:rPr lang="en-IN" sz="2000" dirty="0" smtClean="0"/>
              <a:t>project as defined </a:t>
            </a:r>
            <a:r>
              <a:rPr lang="en-IN" sz="2000" dirty="0"/>
              <a:t>u/s 2 (</a:t>
            </a:r>
            <a:r>
              <a:rPr lang="en-IN" sz="2000" dirty="0" err="1"/>
              <a:t>zn</a:t>
            </a:r>
            <a:r>
              <a:rPr lang="en-IN" sz="2000" dirty="0"/>
              <a:t>) of the RERA ACT. Hence </a:t>
            </a:r>
            <a:r>
              <a:rPr lang="en-IN" sz="2000" dirty="0" smtClean="0"/>
              <a:t>same cannot </a:t>
            </a:r>
            <a:r>
              <a:rPr lang="en-IN" sz="2000" dirty="0"/>
              <a:t>be registered u/s 3 of the RERA ACT</a:t>
            </a:r>
            <a:endParaRPr lang="en-IN" sz="2000" dirty="0" smtClean="0"/>
          </a:p>
        </p:txBody>
      </p:sp>
      <p:sp>
        <p:nvSpPr>
          <p:cNvPr id="4" name="Title 3"/>
          <p:cNvSpPr>
            <a:spLocks noGrp="1"/>
          </p:cNvSpPr>
          <p:nvPr>
            <p:ph type="title"/>
          </p:nvPr>
        </p:nvSpPr>
        <p:spPr>
          <a:xfrm>
            <a:off x="539552" y="457200"/>
            <a:ext cx="7776864" cy="667544"/>
          </a:xfrm>
        </p:spPr>
        <p:txBody>
          <a:bodyPr>
            <a:normAutofit fontScale="90000"/>
          </a:bodyPr>
          <a:lstStyle/>
          <a:p>
            <a:pPr algn="ctr"/>
            <a:r>
              <a:rPr lang="en-IN" dirty="0" smtClean="0"/>
              <a:t>        Prasad </a:t>
            </a:r>
            <a:r>
              <a:rPr lang="en-IN" dirty="0" err="1"/>
              <a:t>Bhatlawande</a:t>
            </a:r>
            <a:r>
              <a:rPr lang="en-IN" dirty="0"/>
              <a:t> </a:t>
            </a:r>
            <a:r>
              <a:rPr lang="en-IN" dirty="0" smtClean="0"/>
              <a:t>V/s </a:t>
            </a:r>
            <a:r>
              <a:rPr lang="en-IN" dirty="0" err="1" smtClean="0"/>
              <a:t>Rajmudra</a:t>
            </a:r>
            <a:r>
              <a:rPr lang="en-IN" dirty="0" smtClean="0"/>
              <a:t> Agro Developers Pvt Ltd</a:t>
            </a:r>
            <a:endParaRPr lang="en-IN" dirty="0"/>
          </a:p>
        </p:txBody>
      </p:sp>
      <p:pic>
        <p:nvPicPr>
          <p:cNvPr id="7"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45252" y="0"/>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9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04856" cy="4608512"/>
          </a:xfrm>
        </p:spPr>
        <p:txBody>
          <a:bodyPr>
            <a:normAutofit fontScale="77500" lnSpcReduction="20000"/>
          </a:bodyPr>
          <a:lstStyle/>
          <a:p>
            <a:pPr marL="0" indent="0">
              <a:buNone/>
            </a:pPr>
            <a:r>
              <a:rPr lang="en-IN" sz="2100" b="1" dirty="0" smtClean="0"/>
              <a:t>Authority</a:t>
            </a:r>
          </a:p>
          <a:p>
            <a:pPr marL="0" indent="0">
              <a:buNone/>
            </a:pPr>
            <a:r>
              <a:rPr lang="en-IN" sz="2100" b="1" dirty="0" smtClean="0"/>
              <a:t>MahaRERA</a:t>
            </a:r>
          </a:p>
          <a:p>
            <a:pPr marL="0" indent="0">
              <a:buNone/>
            </a:pPr>
            <a:r>
              <a:rPr lang="en-IN" sz="2100" dirty="0" smtClean="0"/>
              <a:t> </a:t>
            </a:r>
            <a:endParaRPr lang="en-IN" sz="2100" dirty="0"/>
          </a:p>
          <a:p>
            <a:pPr marL="0" indent="0">
              <a:buNone/>
            </a:pPr>
            <a:r>
              <a:rPr lang="en-IN" sz="2100" b="1" dirty="0" smtClean="0"/>
              <a:t>Brief </a:t>
            </a:r>
            <a:r>
              <a:rPr lang="en-IN" sz="2100" b="1" dirty="0"/>
              <a:t>Facts </a:t>
            </a:r>
            <a:endParaRPr lang="en-IN" sz="2100" b="1" dirty="0" smtClean="0"/>
          </a:p>
          <a:p>
            <a:pPr marL="0" indent="0">
              <a:buNone/>
            </a:pPr>
            <a:r>
              <a:rPr lang="en-IN" sz="2300" dirty="0"/>
              <a:t>The </a:t>
            </a:r>
            <a:r>
              <a:rPr lang="en-IN" sz="2300" dirty="0"/>
              <a:t>present complaint was filed seeking refund of the sale consideration along with interest and compensation for the delay in project completion. This case decides many contentious issues, faced commonly by other home buyers. </a:t>
            </a:r>
          </a:p>
          <a:p>
            <a:pPr marL="0" indent="0">
              <a:buNone/>
            </a:pPr>
            <a:r>
              <a:rPr lang="en-IN" sz="2100" b="1" dirty="0" smtClean="0"/>
              <a:t>Held</a:t>
            </a:r>
          </a:p>
          <a:p>
            <a:pPr marL="0" indent="0">
              <a:buNone/>
            </a:pPr>
            <a:r>
              <a:rPr lang="en-IN" sz="2100" b="1" dirty="0" smtClean="0"/>
              <a:t> </a:t>
            </a:r>
            <a:r>
              <a:rPr lang="en-IN" sz="2300" dirty="0"/>
              <a:t>Firstly, it was decided that in case of delay there is a recurring cause of action and buyer can file the case anytime during the continuation of delay. Secondly, the Authority held that Section 79 of RER Act bars jurisdiction of all civil courts, therefore the Authority has jurisdiction of deciding agreement under MOFA as well. Thirdly, Section 71(1) makes it clear that Section 12, 14, 18 &amp; 19 applies retroactively. Fourth, for calculating delay, promised date of delivery as provided in the agreement has to be seen and not the date unilaterally decided by the builder at the time of RERA registration. Fifth, if the transaction is cancelled due to builder's default, then no charges can be deducted out of the amount advanced by the buyer. Sixth, interest awarded under the Act cannot go beyond those prescribed under the Act and respective rules. </a:t>
            </a:r>
          </a:p>
          <a:p>
            <a:pPr algn="ctr"/>
            <a:endParaRPr lang="en-IN" dirty="0"/>
          </a:p>
        </p:txBody>
      </p:sp>
      <p:sp>
        <p:nvSpPr>
          <p:cNvPr id="4" name="Title 3"/>
          <p:cNvSpPr>
            <a:spLocks noGrp="1"/>
          </p:cNvSpPr>
          <p:nvPr>
            <p:ph type="title"/>
          </p:nvPr>
        </p:nvSpPr>
        <p:spPr>
          <a:xfrm>
            <a:off x="539552" y="457200"/>
            <a:ext cx="7920880" cy="667544"/>
          </a:xfrm>
        </p:spPr>
        <p:txBody>
          <a:bodyPr>
            <a:normAutofit fontScale="90000"/>
          </a:bodyPr>
          <a:lstStyle/>
          <a:p>
            <a:pPr algn="ctr"/>
            <a:r>
              <a:rPr lang="en-IN" dirty="0" smtClean="0"/>
              <a:t>           Avinash </a:t>
            </a:r>
            <a:r>
              <a:rPr lang="en-IN" dirty="0" err="1"/>
              <a:t>Saraf</a:t>
            </a:r>
            <a:r>
              <a:rPr lang="en-IN" dirty="0"/>
              <a:t>, </a:t>
            </a:r>
            <a:r>
              <a:rPr lang="en-IN" dirty="0" err="1"/>
              <a:t>Neha</a:t>
            </a:r>
            <a:r>
              <a:rPr lang="en-IN" dirty="0"/>
              <a:t> </a:t>
            </a:r>
            <a:r>
              <a:rPr lang="en-IN" dirty="0" err="1"/>
              <a:t>Duggar</a:t>
            </a:r>
            <a:r>
              <a:rPr lang="en-IN" dirty="0"/>
              <a:t> </a:t>
            </a:r>
            <a:r>
              <a:rPr lang="en-IN" dirty="0" err="1"/>
              <a:t>Saraf</a:t>
            </a:r>
            <a:r>
              <a:rPr lang="en-IN" dirty="0"/>
              <a:t> </a:t>
            </a:r>
            <a:r>
              <a:rPr lang="en-IN" dirty="0" err="1"/>
              <a:t>vs</a:t>
            </a:r>
            <a:r>
              <a:rPr lang="en-IN" dirty="0"/>
              <a:t> </a:t>
            </a:r>
            <a:r>
              <a:rPr lang="en-IN" dirty="0" err="1"/>
              <a:t>Runwal</a:t>
            </a:r>
            <a:r>
              <a:rPr lang="en-IN" dirty="0"/>
              <a:t> Homes Pvt. Ltd.</a:t>
            </a:r>
          </a:p>
        </p:txBody>
      </p:sp>
      <p:pic>
        <p:nvPicPr>
          <p:cNvPr id="7"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31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04856" cy="4608512"/>
          </a:xfrm>
        </p:spPr>
        <p:txBody>
          <a:bodyPr>
            <a:normAutofit/>
          </a:bodyPr>
          <a:lstStyle/>
          <a:p>
            <a:pPr marL="0" indent="0">
              <a:buNone/>
            </a:pPr>
            <a:r>
              <a:rPr lang="en-IN" b="1" dirty="0" smtClean="0"/>
              <a:t>Authority</a:t>
            </a:r>
          </a:p>
          <a:p>
            <a:pPr marL="0" indent="0">
              <a:buNone/>
            </a:pPr>
            <a:r>
              <a:rPr lang="en-IN" b="1" dirty="0" smtClean="0"/>
              <a:t>MahaRERA</a:t>
            </a:r>
          </a:p>
          <a:p>
            <a:pPr marL="0" indent="0">
              <a:buNone/>
            </a:pPr>
            <a:r>
              <a:rPr lang="en-IN" dirty="0" smtClean="0"/>
              <a:t> </a:t>
            </a:r>
            <a:endParaRPr lang="en-IN" dirty="0"/>
          </a:p>
          <a:p>
            <a:pPr marL="0" indent="0">
              <a:buNone/>
            </a:pPr>
            <a:r>
              <a:rPr lang="en-IN" b="1" dirty="0" smtClean="0"/>
              <a:t>Brief </a:t>
            </a:r>
            <a:r>
              <a:rPr lang="en-IN" b="1" dirty="0"/>
              <a:t>Facts </a:t>
            </a:r>
            <a:endParaRPr lang="en-IN" b="1" dirty="0" smtClean="0"/>
          </a:p>
          <a:p>
            <a:pPr marL="0" indent="0">
              <a:buNone/>
            </a:pPr>
            <a:r>
              <a:rPr lang="en-IN" dirty="0" smtClean="0"/>
              <a:t>The promoter published a 2 page advertisement in a newspaper. </a:t>
            </a:r>
          </a:p>
          <a:p>
            <a:pPr marL="0" indent="0">
              <a:buNone/>
            </a:pPr>
            <a:r>
              <a:rPr lang="en-IN" dirty="0" smtClean="0"/>
              <a:t>On the 1</a:t>
            </a:r>
            <a:r>
              <a:rPr lang="en-IN" baseline="30000" dirty="0" smtClean="0"/>
              <a:t>st</a:t>
            </a:r>
            <a:r>
              <a:rPr lang="en-IN" dirty="0" smtClean="0"/>
              <a:t> page there was no MahaRERA registration No at all. The registration number is mentioned on the second page in very small font/ print. Further the MahaRERA registration No is not accompanied by the website of MahaRERA</a:t>
            </a:r>
          </a:p>
          <a:p>
            <a:pPr marL="0" indent="0">
              <a:buNone/>
            </a:pPr>
            <a:r>
              <a:rPr lang="en-IN" dirty="0" smtClean="0"/>
              <a:t> </a:t>
            </a:r>
            <a:endParaRPr lang="en-IN" dirty="0"/>
          </a:p>
          <a:p>
            <a:pPr marL="0" indent="0">
              <a:buNone/>
            </a:pPr>
            <a:r>
              <a:rPr lang="en-IN" b="1" dirty="0" smtClean="0"/>
              <a:t>Held</a:t>
            </a:r>
          </a:p>
          <a:p>
            <a:pPr marL="0" indent="0">
              <a:buNone/>
            </a:pPr>
            <a:r>
              <a:rPr lang="en-IN" b="1" dirty="0" smtClean="0"/>
              <a:t> </a:t>
            </a:r>
            <a:r>
              <a:rPr lang="en-IN" dirty="0" smtClean="0"/>
              <a:t>Provisions of RERA were violated and promoter shall be liable to a penalty which may extend upto five per cent of the estimated cost of the project. Promoter accepted the mistake and since the mistake was unintentional promoter directed to pay fine of Rs 50.00 Lacs  </a:t>
            </a:r>
            <a:endParaRPr lang="en-IN" dirty="0"/>
          </a:p>
        </p:txBody>
      </p:sp>
      <p:sp>
        <p:nvSpPr>
          <p:cNvPr id="4" name="Title 3"/>
          <p:cNvSpPr>
            <a:spLocks noGrp="1"/>
          </p:cNvSpPr>
          <p:nvPr>
            <p:ph type="title"/>
          </p:nvPr>
        </p:nvSpPr>
        <p:spPr>
          <a:xfrm>
            <a:off x="539552" y="457200"/>
            <a:ext cx="7920880" cy="667544"/>
          </a:xfrm>
        </p:spPr>
        <p:txBody>
          <a:bodyPr>
            <a:normAutofit fontScale="90000"/>
          </a:bodyPr>
          <a:lstStyle/>
          <a:p>
            <a:pPr algn="ctr"/>
            <a:r>
              <a:rPr lang="en-IN" dirty="0" smtClean="0"/>
              <a:t>   Secretary</a:t>
            </a:r>
            <a:r>
              <a:rPr lang="en-IN" dirty="0"/>
              <a:t>, MahaRERA Versus </a:t>
            </a:r>
            <a:r>
              <a:rPr lang="en-IN" dirty="0" err="1"/>
              <a:t>Piramal</a:t>
            </a:r>
            <a:r>
              <a:rPr lang="en-IN" dirty="0"/>
              <a:t> </a:t>
            </a:r>
            <a:r>
              <a:rPr lang="en-IN" dirty="0" smtClean="0"/>
              <a:t>Group- </a:t>
            </a:r>
            <a:r>
              <a:rPr lang="en-IN" dirty="0"/>
              <a:t>Glider </a:t>
            </a:r>
            <a:r>
              <a:rPr lang="en-IN" dirty="0" smtClean="0"/>
              <a:t>Buildcon Realtors.</a:t>
            </a:r>
            <a:endParaRPr lang="en-IN" dirty="0"/>
          </a:p>
        </p:txBody>
      </p:sp>
      <p:pic>
        <p:nvPicPr>
          <p:cNvPr id="7"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883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04856" cy="4608512"/>
          </a:xfrm>
        </p:spPr>
        <p:txBody>
          <a:bodyPr anchor="t">
            <a:normAutofit fontScale="62500" lnSpcReduction="20000"/>
          </a:bodyPr>
          <a:lstStyle/>
          <a:p>
            <a:endParaRPr lang="en-IN" dirty="0"/>
          </a:p>
          <a:p>
            <a:endParaRPr lang="en-IN" dirty="0"/>
          </a:p>
          <a:p>
            <a:r>
              <a:rPr lang="en-IN" sz="2600" b="1" dirty="0"/>
              <a:t>Construction of additional floors without the consent of 2/3rd of the allottees. </a:t>
            </a:r>
            <a:endParaRPr lang="en-IN" sz="2600" dirty="0"/>
          </a:p>
          <a:p>
            <a:r>
              <a:rPr lang="en-IN" sz="2900" dirty="0"/>
              <a:t>- The developer has launched project with 7 floors and sold more than 50% of the apartments up till 7th floor. The information which developer uploaded shows that the developer was going to construct 10 floors. Subsequently, the developer started to construct additional 2 floors above the 7</a:t>
            </a:r>
            <a:r>
              <a:rPr lang="en-IN" sz="2900" dirty="0"/>
              <a:t>th </a:t>
            </a:r>
            <a:r>
              <a:rPr lang="en-IN" sz="2900" dirty="0"/>
              <a:t>floor without taking the consent of the 2/3rd of the allottees. It was evident that due to developer’s intention to construct the additional the project was getting delayed. </a:t>
            </a:r>
          </a:p>
          <a:p>
            <a:r>
              <a:rPr lang="en-IN" sz="2900" dirty="0"/>
              <a:t>- The developer argued that the allottee has signed the agreement which has a clause that the developer can make alterations and additions and such addition of 2 floors falls under the category of addition. The authority opined that the clauses of the agreement cannot override the provisions of section 14 (2) of the act, which requires the developer to take the previous written consent of 2/3rd of allottees before making any alternations in the sanctioned plans, layout, specifications of the building and common areas. Thus, the developer is </a:t>
            </a:r>
            <a:r>
              <a:rPr lang="en-IN" sz="2900" dirty="0"/>
              <a:t>restrained </a:t>
            </a:r>
            <a:r>
              <a:rPr lang="en-IN" sz="2900" dirty="0"/>
              <a:t>from construction of the additional 2 floors. The allottees will be compensated with an amount of INR 25000 each</a:t>
            </a:r>
          </a:p>
        </p:txBody>
      </p:sp>
      <p:sp>
        <p:nvSpPr>
          <p:cNvPr id="4" name="Title 3"/>
          <p:cNvSpPr>
            <a:spLocks noGrp="1"/>
          </p:cNvSpPr>
          <p:nvPr>
            <p:ph type="title"/>
          </p:nvPr>
        </p:nvSpPr>
        <p:spPr>
          <a:xfrm>
            <a:off x="539552" y="457200"/>
            <a:ext cx="7920880" cy="667544"/>
          </a:xfrm>
        </p:spPr>
        <p:txBody>
          <a:bodyPr>
            <a:normAutofit/>
          </a:bodyPr>
          <a:lstStyle/>
          <a:p>
            <a:pPr algn="ctr"/>
            <a:r>
              <a:rPr lang="en-IN" dirty="0" smtClean="0"/>
              <a:t>Important Rulings by MahaRERA</a:t>
            </a:r>
            <a:endParaRPr lang="en-IN" dirty="0"/>
          </a:p>
        </p:txBody>
      </p:sp>
      <p:pic>
        <p:nvPicPr>
          <p:cNvPr id="8"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8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752" y="2924944"/>
            <a:ext cx="4464496" cy="646331"/>
          </a:xfrm>
          <a:prstGeom prst="rect">
            <a:avLst/>
          </a:prstGeom>
          <a:noFill/>
        </p:spPr>
        <p:txBody>
          <a:bodyPr wrap="square" rtlCol="0">
            <a:spAutoFit/>
          </a:bodyPr>
          <a:lstStyle/>
          <a:p>
            <a:pPr algn="ctr"/>
            <a:r>
              <a:rPr lang="en-IN" sz="3600" dirty="0" smtClean="0"/>
              <a:t>Circulars and Orders </a:t>
            </a:r>
            <a:endParaRPr lang="en-IN" sz="36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4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5576" y="1484784"/>
            <a:ext cx="7704856" cy="4608512"/>
          </a:xfrm>
        </p:spPr>
        <p:txBody>
          <a:bodyPr anchor="t">
            <a:normAutofit/>
          </a:bodyPr>
          <a:lstStyle/>
          <a:p>
            <a:r>
              <a:rPr lang="en-IN" sz="2000" b="1" dirty="0" smtClean="0"/>
              <a:t>Repercussions </a:t>
            </a:r>
            <a:r>
              <a:rPr lang="en-IN" sz="2000" b="1" dirty="0"/>
              <a:t>on failure to form a society. </a:t>
            </a:r>
            <a:endParaRPr lang="en-IN" sz="2000" dirty="0"/>
          </a:p>
          <a:p>
            <a:r>
              <a:rPr lang="en-IN" sz="2000" dirty="0"/>
              <a:t>The developer had failed to form a cooperative society after 7 months of receiving occupation certificate and handing over the possession of the premises to the allottees. </a:t>
            </a:r>
            <a:endParaRPr lang="en-IN" sz="2000" dirty="0" smtClean="0"/>
          </a:p>
          <a:p>
            <a:r>
              <a:rPr lang="en-IN" sz="2000" dirty="0" smtClean="0"/>
              <a:t>The </a:t>
            </a:r>
            <a:r>
              <a:rPr lang="en-IN" sz="2000" dirty="0"/>
              <a:t>developer argued by saying that he has not received any names for initiating the process of formation of the society. </a:t>
            </a:r>
            <a:endParaRPr lang="en-IN" sz="2000" dirty="0" smtClean="0"/>
          </a:p>
          <a:p>
            <a:r>
              <a:rPr lang="en-IN" sz="2000" dirty="0" smtClean="0"/>
              <a:t>The </a:t>
            </a:r>
            <a:r>
              <a:rPr lang="en-IN" sz="2000" dirty="0"/>
              <a:t>authority has ordered that since sufficient time has elapsed since the receipt of Occupation certificate and handing over the possession developer to form a society without granting any additional time and the allottees are also directed to cooperate peacefully to enable the developer to complete the procedure of formation of the society at the earliest.</a:t>
            </a:r>
          </a:p>
        </p:txBody>
      </p:sp>
      <p:sp>
        <p:nvSpPr>
          <p:cNvPr id="4" name="Title 3"/>
          <p:cNvSpPr>
            <a:spLocks noGrp="1"/>
          </p:cNvSpPr>
          <p:nvPr>
            <p:ph type="title"/>
          </p:nvPr>
        </p:nvSpPr>
        <p:spPr>
          <a:xfrm>
            <a:off x="539552" y="457200"/>
            <a:ext cx="7920880" cy="667544"/>
          </a:xfrm>
        </p:spPr>
        <p:txBody>
          <a:bodyPr>
            <a:normAutofit/>
          </a:bodyPr>
          <a:lstStyle/>
          <a:p>
            <a:pPr algn="ctr"/>
            <a:r>
              <a:rPr lang="en-IN" dirty="0" smtClean="0"/>
              <a:t>Important Rulings by MahaRERA</a:t>
            </a:r>
            <a:endParaRPr lang="en-IN" dirty="0"/>
          </a:p>
        </p:txBody>
      </p:sp>
      <p:pic>
        <p:nvPicPr>
          <p:cNvPr id="6" name="Picture 2" descr="C:\Program Files (x86)\Microsoft Office\MEDIA\CAGCAT10\j020546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1"/>
            <a:ext cx="1230321" cy="1224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12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5576" y="1484784"/>
            <a:ext cx="7704856" cy="4608512"/>
          </a:xfrm>
        </p:spPr>
        <p:txBody>
          <a:bodyPr anchor="t">
            <a:normAutofit/>
          </a:bodyPr>
          <a:lstStyle/>
          <a:p>
            <a:pPr marL="0" indent="0">
              <a:buNone/>
            </a:pPr>
            <a:endParaRPr lang="en-IN" dirty="0"/>
          </a:p>
          <a:p>
            <a:r>
              <a:rPr lang="en-IN" sz="2000" b="1" dirty="0"/>
              <a:t>Whether the developer is entitled to refund booking amount in case of unilateral cancellation by complainant in absence of agreement to sale </a:t>
            </a:r>
            <a:endParaRPr lang="en-IN" sz="2000" dirty="0"/>
          </a:p>
          <a:p>
            <a:r>
              <a:rPr lang="en-IN" sz="2000" dirty="0" err="1"/>
              <a:t>a.The</a:t>
            </a:r>
            <a:r>
              <a:rPr lang="en-IN" sz="2000" dirty="0"/>
              <a:t> Authority inspected the Developers online registration and found all permissions, draft agreement in place. Thus they held that the developer is not in violation of section 7,12, and 13 of RERA Act. </a:t>
            </a:r>
          </a:p>
          <a:p>
            <a:r>
              <a:rPr lang="en-IN" sz="2000" dirty="0" err="1"/>
              <a:t>b.Also</a:t>
            </a:r>
            <a:r>
              <a:rPr lang="en-IN" sz="2000" dirty="0"/>
              <a:t>, as the amount paid was less than 10%, developer was not required to execute agreement to sale </a:t>
            </a:r>
          </a:p>
          <a:p>
            <a:r>
              <a:rPr lang="en-IN" sz="2000" dirty="0" err="1"/>
              <a:t>c.As</a:t>
            </a:r>
            <a:r>
              <a:rPr lang="en-IN" sz="2000" dirty="0"/>
              <a:t> a result, the complainant’s plea for refund of booking amount with interest was dismissed.</a:t>
            </a:r>
            <a:r>
              <a:rPr lang="en-IN" sz="2000" dirty="0" smtClean="0"/>
              <a:t>.</a:t>
            </a:r>
            <a:endParaRPr lang="en-IN" sz="2000" dirty="0"/>
          </a:p>
        </p:txBody>
      </p:sp>
      <p:sp>
        <p:nvSpPr>
          <p:cNvPr id="4" name="Title 3"/>
          <p:cNvSpPr>
            <a:spLocks noGrp="1"/>
          </p:cNvSpPr>
          <p:nvPr>
            <p:ph type="title"/>
          </p:nvPr>
        </p:nvSpPr>
        <p:spPr>
          <a:xfrm>
            <a:off x="539552" y="457200"/>
            <a:ext cx="7920880" cy="667544"/>
          </a:xfrm>
        </p:spPr>
        <p:txBody>
          <a:bodyPr>
            <a:normAutofit/>
          </a:bodyPr>
          <a:lstStyle/>
          <a:p>
            <a:pPr algn="ctr"/>
            <a:r>
              <a:rPr lang="en-IN" dirty="0" smtClean="0"/>
              <a:t>Important Rulings by MahaRERA</a:t>
            </a:r>
            <a:endParaRPr lang="en-IN"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2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5831455"/>
              </p:ext>
            </p:extLst>
          </p:nvPr>
        </p:nvGraphicFramePr>
        <p:xfrm>
          <a:off x="611188" y="1484313"/>
          <a:ext cx="77057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539552" y="457200"/>
            <a:ext cx="7776864" cy="667544"/>
          </a:xfrm>
        </p:spPr>
        <p:txBody>
          <a:bodyPr/>
          <a:lstStyle/>
          <a:p>
            <a:pPr algn="ctr"/>
            <a:r>
              <a:rPr lang="en-IN" dirty="0" smtClean="0"/>
              <a:t>WHERE TO GET HELP</a:t>
            </a:r>
            <a:endParaRPr lang="en-IN" dirty="0"/>
          </a:p>
        </p:txBody>
      </p:sp>
      <p:pic>
        <p:nvPicPr>
          <p:cNvPr id="5" name="Picture 2" descr="C:\Program Files (x86)\Microsoft Office\MEDIA\CAGCAT10\j0205462.wmf"/>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179512" y="188640"/>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31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09689637"/>
              </p:ext>
            </p:extLst>
          </p:nvPr>
        </p:nvGraphicFramePr>
        <p:xfrm>
          <a:off x="611188" y="1484313"/>
          <a:ext cx="77057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166" y="1"/>
            <a:ext cx="8536928" cy="6937214"/>
          </a:xfrm>
          <a:prstGeom prst="rect">
            <a:avLst/>
          </a:prstGeom>
        </p:spPr>
      </p:pic>
      <p:sp>
        <p:nvSpPr>
          <p:cNvPr id="5" name="TextBox 4"/>
          <p:cNvSpPr txBox="1"/>
          <p:nvPr/>
        </p:nvSpPr>
        <p:spPr>
          <a:xfrm>
            <a:off x="179512" y="148277"/>
            <a:ext cx="2293311" cy="4401205"/>
          </a:xfrm>
          <a:prstGeom prst="rect">
            <a:avLst/>
          </a:prstGeom>
          <a:noFill/>
        </p:spPr>
        <p:txBody>
          <a:bodyPr wrap="square" rtlCol="0">
            <a:spAutoFit/>
          </a:bodyPr>
          <a:lstStyle/>
          <a:p>
            <a:pPr algn="ctr"/>
            <a:r>
              <a:rPr lang="en-IN" sz="4000" b="1" dirty="0" smtClean="0">
                <a:latin typeface="Book Antiqua" pitchFamily="18" charset="0"/>
              </a:rPr>
              <a:t>Arise, awake and Stop not till the Goal is Reached</a:t>
            </a:r>
            <a:endParaRPr lang="en-IN" sz="4000" b="1" dirty="0">
              <a:latin typeface="Book Antiqua" pitchFamily="18" charset="0"/>
            </a:endParaRPr>
          </a:p>
        </p:txBody>
      </p:sp>
    </p:spTree>
    <p:extLst>
      <p:ext uri="{BB962C8B-B14F-4D97-AF65-F5344CB8AC3E}">
        <p14:creationId xmlns:p14="http://schemas.microsoft.com/office/powerpoint/2010/main" val="152414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708920"/>
            <a:ext cx="7776864" cy="667544"/>
          </a:xfrm>
        </p:spPr>
        <p:txBody>
          <a:bodyPr>
            <a:normAutofit fontScale="90000"/>
          </a:bodyPr>
          <a:lstStyle/>
          <a:p>
            <a:pPr algn="ct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 ONCE AGAIN</a:t>
            </a:r>
            <a:r>
              <a:rPr lang="en-IN"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IN"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IN" dirty="0"/>
          </a:p>
        </p:txBody>
      </p:sp>
    </p:spTree>
    <p:extLst>
      <p:ext uri="{BB962C8B-B14F-4D97-AF65-F5344CB8AC3E}">
        <p14:creationId xmlns:p14="http://schemas.microsoft.com/office/powerpoint/2010/main" val="397785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41320443"/>
              </p:ext>
            </p:extLst>
          </p:nvPr>
        </p:nvGraphicFramePr>
        <p:xfrm>
          <a:off x="611188" y="1484313"/>
          <a:ext cx="7705725" cy="5217160"/>
        </p:xfrm>
        <a:graphic>
          <a:graphicData uri="http://schemas.openxmlformats.org/drawingml/2006/table">
            <a:tbl>
              <a:tblPr firstRow="1" bandRow="1">
                <a:tableStyleId>{F5AB1C69-6EDB-4FF4-983F-18BD219EF322}</a:tableStyleId>
              </a:tblPr>
              <a:tblGrid>
                <a:gridCol w="720452"/>
                <a:gridCol w="3672408"/>
                <a:gridCol w="3312865"/>
              </a:tblGrid>
              <a:tr h="370840">
                <a:tc>
                  <a:txBody>
                    <a:bodyPr/>
                    <a:lstStyle/>
                    <a:p>
                      <a:r>
                        <a:rPr lang="en-IN" dirty="0" err="1" smtClean="0"/>
                        <a:t>Sr</a:t>
                      </a:r>
                      <a:r>
                        <a:rPr lang="en-IN" baseline="0" dirty="0" smtClean="0"/>
                        <a:t> No</a:t>
                      </a:r>
                      <a:endParaRPr lang="en-IN" dirty="0"/>
                    </a:p>
                  </a:txBody>
                  <a:tcPr/>
                </a:tc>
                <a:tc>
                  <a:txBody>
                    <a:bodyPr/>
                    <a:lstStyle/>
                    <a:p>
                      <a:pPr algn="ctr"/>
                      <a:r>
                        <a:rPr lang="en-IN" dirty="0" smtClean="0"/>
                        <a:t>Particulars</a:t>
                      </a:r>
                      <a:endParaRPr lang="en-IN" dirty="0"/>
                    </a:p>
                  </a:txBody>
                  <a:tcPr/>
                </a:tc>
                <a:tc>
                  <a:txBody>
                    <a:bodyPr/>
                    <a:lstStyle/>
                    <a:p>
                      <a:pPr algn="ctr"/>
                      <a:r>
                        <a:rPr lang="en-IN" dirty="0" smtClean="0"/>
                        <a:t>Circular/Order</a:t>
                      </a:r>
                      <a:endParaRPr lang="en-IN" dirty="0"/>
                    </a:p>
                  </a:txBody>
                  <a:tcPr/>
                </a:tc>
              </a:tr>
              <a:tr h="370840">
                <a:tc>
                  <a:txBody>
                    <a:bodyPr/>
                    <a:lstStyle/>
                    <a:p>
                      <a:pPr algn="ctr"/>
                      <a:r>
                        <a:rPr lang="en-IN" dirty="0" smtClean="0"/>
                        <a:t>1</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smtClean="0">
                          <a:effectLst/>
                        </a:rPr>
                        <a:t>Revocation of Registration of Project</a:t>
                      </a:r>
                    </a:p>
                    <a:p>
                      <a:endParaRPr lang="en-IN" dirty="0"/>
                    </a:p>
                  </a:txBody>
                  <a:tcPr/>
                </a:tc>
                <a:tc>
                  <a:txBody>
                    <a:bodyPr/>
                    <a:lstStyle/>
                    <a:p>
                      <a:r>
                        <a:rPr lang="en-IN" dirty="0" smtClean="0"/>
                        <a:t>Order No. 8/19,  </a:t>
                      </a:r>
                      <a:r>
                        <a:rPr lang="en-IN" dirty="0" err="1" smtClean="0"/>
                        <a:t>Dtd</a:t>
                      </a:r>
                      <a:r>
                        <a:rPr lang="en-IN" dirty="0" smtClean="0"/>
                        <a:t>- 28-03-2019  </a:t>
                      </a:r>
                      <a:endParaRPr lang="en-IN" dirty="0"/>
                    </a:p>
                  </a:txBody>
                  <a:tcPr/>
                </a:tc>
              </a:tr>
              <a:tr h="370840">
                <a:tc>
                  <a:txBody>
                    <a:bodyPr/>
                    <a:lstStyle/>
                    <a:p>
                      <a:pPr algn="ctr"/>
                      <a:r>
                        <a:rPr lang="en-IN" dirty="0" smtClean="0"/>
                        <a:t>2</a:t>
                      </a:r>
                      <a:endParaRPr lang="en-IN" dirty="0"/>
                    </a:p>
                  </a:txBody>
                  <a:tcPr/>
                </a:tc>
                <a:tc>
                  <a:txBody>
                    <a:bodyPr/>
                    <a:lstStyle/>
                    <a:p>
                      <a:r>
                        <a:rPr lang="en-IN" sz="1800" u="none" strike="noStrike" kern="1200" baseline="0" dirty="0" smtClean="0"/>
                        <a:t>Approval of Association of Allottees for order under Section 7(3) of the Act</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Order No. 7/19,  </a:t>
                      </a:r>
                      <a:r>
                        <a:rPr lang="en-IN" dirty="0" err="1" smtClean="0"/>
                        <a:t>Dtd</a:t>
                      </a:r>
                      <a:r>
                        <a:rPr lang="en-IN" dirty="0" smtClean="0"/>
                        <a:t>- 08-02-2019  </a:t>
                      </a:r>
                    </a:p>
                    <a:p>
                      <a:endParaRPr lang="en-IN" dirty="0"/>
                    </a:p>
                  </a:txBody>
                  <a:tcPr/>
                </a:tc>
              </a:tr>
              <a:tr h="370840">
                <a:tc>
                  <a:txBody>
                    <a:bodyPr/>
                    <a:lstStyle/>
                    <a:p>
                      <a:pPr algn="ctr"/>
                      <a:r>
                        <a:rPr lang="en-IN" dirty="0" smtClean="0"/>
                        <a:t>3</a:t>
                      </a:r>
                      <a:endParaRPr lang="en-IN" dirty="0"/>
                    </a:p>
                  </a:txBody>
                  <a:tcPr/>
                </a:tc>
                <a:tc>
                  <a:txBody>
                    <a:bodyPr/>
                    <a:lstStyle/>
                    <a:p>
                      <a:r>
                        <a:rPr lang="en-IN" sz="1800" u="none" strike="noStrike" kern="1200" baseline="0" dirty="0" smtClean="0"/>
                        <a:t>Disclosure of Information regarding Project Professionals</a:t>
                      </a:r>
                      <a:endParaRPr lang="en-IN" dirty="0"/>
                    </a:p>
                  </a:txBody>
                  <a:tcPr/>
                </a:tc>
                <a:tc>
                  <a:txBody>
                    <a:bodyPr/>
                    <a:lstStyle/>
                    <a:p>
                      <a:r>
                        <a:rPr lang="en-IN" dirty="0" smtClean="0"/>
                        <a:t>Circular No. 21/2018 </a:t>
                      </a:r>
                      <a:r>
                        <a:rPr lang="en-IN" dirty="0" err="1" smtClean="0"/>
                        <a:t>Dtd</a:t>
                      </a:r>
                      <a:r>
                        <a:rPr lang="en-IN" dirty="0" smtClean="0"/>
                        <a:t>- 26-11-2018</a:t>
                      </a:r>
                      <a:endParaRPr lang="en-IN" dirty="0"/>
                    </a:p>
                  </a:txBody>
                  <a:tcPr/>
                </a:tc>
              </a:tr>
              <a:tr h="370840">
                <a:tc>
                  <a:txBody>
                    <a:bodyPr/>
                    <a:lstStyle/>
                    <a:p>
                      <a:pPr algn="ctr"/>
                      <a:r>
                        <a:rPr lang="en-IN" dirty="0" smtClean="0"/>
                        <a:t>4</a:t>
                      </a:r>
                      <a:endParaRPr lang="en-IN" dirty="0"/>
                    </a:p>
                  </a:txBody>
                  <a:tcPr/>
                </a:tc>
                <a:tc>
                  <a:txBody>
                    <a:bodyPr/>
                    <a:lstStyle/>
                    <a:p>
                      <a:r>
                        <a:rPr lang="en-IN" sz="1800" kern="1200" dirty="0" smtClean="0">
                          <a:effectLst/>
                        </a:rPr>
                        <a:t>SOP for Handling Complaints on Non Registered Projects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Circular No. 22/2018 </a:t>
                      </a:r>
                      <a:r>
                        <a:rPr lang="en-IN" dirty="0" err="1" smtClean="0"/>
                        <a:t>Dtd</a:t>
                      </a:r>
                      <a:r>
                        <a:rPr lang="en-IN" dirty="0" smtClean="0"/>
                        <a:t>- 26-11-2018</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Circular No. 23/2018 </a:t>
                      </a:r>
                      <a:r>
                        <a:rPr lang="en-IN" dirty="0" err="1" smtClean="0"/>
                        <a:t>Dtd</a:t>
                      </a:r>
                      <a:r>
                        <a:rPr lang="en-IN" dirty="0" smtClean="0"/>
                        <a:t>- 26-11-2018</a:t>
                      </a:r>
                    </a:p>
                    <a:p>
                      <a:endParaRPr lang="en-IN" dirty="0"/>
                    </a:p>
                  </a:txBody>
                  <a:tcPr/>
                </a:tc>
              </a:tr>
              <a:tr h="370840">
                <a:tc>
                  <a:txBody>
                    <a:bodyPr/>
                    <a:lstStyle/>
                    <a:p>
                      <a:pPr algn="ctr"/>
                      <a:r>
                        <a:rPr lang="en-IN" dirty="0" smtClean="0"/>
                        <a:t>5</a:t>
                      </a:r>
                      <a:endParaRPr lang="en-IN" dirty="0"/>
                    </a:p>
                  </a:txBody>
                  <a:tcPr/>
                </a:tc>
                <a:tc>
                  <a:txBody>
                    <a:bodyPr/>
                    <a:lstStyle/>
                    <a:p>
                      <a:r>
                        <a:rPr lang="en-IN" sz="1800" kern="1200" dirty="0" smtClean="0">
                          <a:effectLst/>
                        </a:rPr>
                        <a:t>Procedure for referring complaints to MahaRERA Conciliation and Dispute Resolution Forum by MahaRERA or Adjudicating Officer of MahaRERA</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Order No. 6/18,  </a:t>
                      </a:r>
                      <a:r>
                        <a:rPr lang="en-IN" dirty="0" err="1" smtClean="0"/>
                        <a:t>Dtd</a:t>
                      </a:r>
                      <a:r>
                        <a:rPr lang="en-IN" dirty="0" smtClean="0"/>
                        <a:t>- 29-11-2018  </a:t>
                      </a:r>
                    </a:p>
                    <a:p>
                      <a:endParaRPr lang="en-IN" dirty="0"/>
                    </a:p>
                  </a:txBody>
                  <a:tcPr/>
                </a:tc>
              </a:tr>
            </a:tbl>
          </a:graphicData>
        </a:graphic>
      </p:graphicFrame>
      <p:sp>
        <p:nvSpPr>
          <p:cNvPr id="4" name="Title 3"/>
          <p:cNvSpPr>
            <a:spLocks noGrp="1"/>
          </p:cNvSpPr>
          <p:nvPr>
            <p:ph type="title"/>
          </p:nvPr>
        </p:nvSpPr>
        <p:spPr>
          <a:xfrm>
            <a:off x="539552" y="457200"/>
            <a:ext cx="7776864" cy="667544"/>
          </a:xfrm>
        </p:spPr>
        <p:style>
          <a:lnRef idx="1">
            <a:schemeClr val="dk1"/>
          </a:lnRef>
          <a:fillRef idx="2">
            <a:schemeClr val="dk1"/>
          </a:fillRef>
          <a:effectRef idx="1">
            <a:schemeClr val="dk1"/>
          </a:effectRef>
          <a:fontRef idx="minor">
            <a:schemeClr val="dk1"/>
          </a:fontRef>
        </p:style>
        <p:txBody>
          <a:bodyPr/>
          <a:lstStyle/>
          <a:p>
            <a:pPr algn="ctr"/>
            <a:r>
              <a:rPr lang="en-IN" dirty="0" smtClean="0"/>
              <a:t>IMPORTANT CIRCULARS &amp; ORDERS</a:t>
            </a:r>
            <a:endParaRPr lang="en-IN"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4020" y="188640"/>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1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65872430"/>
              </p:ext>
            </p:extLst>
          </p:nvPr>
        </p:nvGraphicFramePr>
        <p:xfrm>
          <a:off x="611188" y="1484313"/>
          <a:ext cx="7705725" cy="3754120"/>
        </p:xfrm>
        <a:graphic>
          <a:graphicData uri="http://schemas.openxmlformats.org/drawingml/2006/table">
            <a:tbl>
              <a:tblPr firstRow="1" bandRow="1">
                <a:tableStyleId>{F5AB1C69-6EDB-4FF4-983F-18BD219EF322}</a:tableStyleId>
              </a:tblPr>
              <a:tblGrid>
                <a:gridCol w="720452"/>
                <a:gridCol w="3672408"/>
                <a:gridCol w="3312865"/>
              </a:tblGrid>
              <a:tr h="370840">
                <a:tc>
                  <a:txBody>
                    <a:bodyPr/>
                    <a:lstStyle/>
                    <a:p>
                      <a:r>
                        <a:rPr lang="en-IN" dirty="0" err="1" smtClean="0"/>
                        <a:t>Sr</a:t>
                      </a:r>
                      <a:r>
                        <a:rPr lang="en-IN" baseline="0" dirty="0" smtClean="0"/>
                        <a:t> No</a:t>
                      </a:r>
                      <a:endParaRPr lang="en-IN" dirty="0"/>
                    </a:p>
                  </a:txBody>
                  <a:tcPr/>
                </a:tc>
                <a:tc>
                  <a:txBody>
                    <a:bodyPr/>
                    <a:lstStyle/>
                    <a:p>
                      <a:pPr algn="ctr"/>
                      <a:r>
                        <a:rPr lang="en-IN" dirty="0" smtClean="0"/>
                        <a:t>Particulars</a:t>
                      </a:r>
                      <a:endParaRPr lang="en-IN" dirty="0"/>
                    </a:p>
                  </a:txBody>
                  <a:tcPr/>
                </a:tc>
                <a:tc>
                  <a:txBody>
                    <a:bodyPr/>
                    <a:lstStyle/>
                    <a:p>
                      <a:pPr algn="ctr"/>
                      <a:r>
                        <a:rPr lang="en-IN" dirty="0" smtClean="0"/>
                        <a:t>Circular/Order</a:t>
                      </a:r>
                      <a:endParaRPr lang="en-IN" dirty="0"/>
                    </a:p>
                  </a:txBody>
                  <a:tcPr/>
                </a:tc>
              </a:tr>
              <a:tr h="370840">
                <a:tc>
                  <a:txBody>
                    <a:bodyPr/>
                    <a:lstStyle/>
                    <a:p>
                      <a:pPr algn="ctr"/>
                      <a:r>
                        <a:rPr lang="en-IN" dirty="0" smtClean="0"/>
                        <a:t>6</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smtClean="0">
                          <a:effectLst/>
                        </a:rPr>
                        <a:t>Quality Assurance Certificate Form 2A</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Order No. 8/18,  </a:t>
                      </a:r>
                      <a:r>
                        <a:rPr lang="en-IN" dirty="0" err="1" smtClean="0"/>
                        <a:t>Dtd</a:t>
                      </a:r>
                      <a:r>
                        <a:rPr lang="en-IN" dirty="0" smtClean="0"/>
                        <a:t>- 26-11-2018  </a:t>
                      </a:r>
                    </a:p>
                  </a:txBody>
                  <a:tcPr/>
                </a:tc>
              </a:tr>
              <a:tr h="370840">
                <a:tc>
                  <a:txBody>
                    <a:bodyPr/>
                    <a:lstStyle/>
                    <a:p>
                      <a:pPr algn="ctr"/>
                      <a:r>
                        <a:rPr lang="en-IN" dirty="0" smtClean="0"/>
                        <a:t>7</a:t>
                      </a:r>
                      <a:endParaRPr lang="en-IN" dirty="0"/>
                    </a:p>
                  </a:txBody>
                  <a:tcPr/>
                </a:tc>
                <a:tc>
                  <a:txBody>
                    <a:bodyPr/>
                    <a:lstStyle/>
                    <a:p>
                      <a:r>
                        <a:rPr lang="en-IN" sz="1800" kern="1200" dirty="0" smtClean="0">
                          <a:effectLst/>
                        </a:rPr>
                        <a:t>Circular on Display of sanctioned plan layout plan at Project Site</a:t>
                      </a:r>
                      <a:endParaRPr lang="en-IN" dirty="0"/>
                    </a:p>
                  </a:txBody>
                  <a:tcPr/>
                </a:tc>
                <a:tc>
                  <a:txBody>
                    <a:bodyPr/>
                    <a:lstStyle/>
                    <a:p>
                      <a:r>
                        <a:rPr lang="en-IN" dirty="0" smtClean="0"/>
                        <a:t>Circular No. 20/2018 </a:t>
                      </a:r>
                      <a:r>
                        <a:rPr lang="en-IN" dirty="0" err="1" smtClean="0"/>
                        <a:t>Dtd</a:t>
                      </a:r>
                      <a:r>
                        <a:rPr lang="en-IN" dirty="0" smtClean="0"/>
                        <a:t>- 15-10-2018</a:t>
                      </a:r>
                    </a:p>
                    <a:p>
                      <a:endParaRPr lang="en-IN" dirty="0"/>
                    </a:p>
                  </a:txBody>
                  <a:tcPr/>
                </a:tc>
              </a:tr>
              <a:tr h="370840">
                <a:tc>
                  <a:txBody>
                    <a:bodyPr/>
                    <a:lstStyle/>
                    <a:p>
                      <a:pPr algn="ctr"/>
                      <a:r>
                        <a:rPr lang="en-IN" dirty="0" smtClean="0"/>
                        <a:t>8</a:t>
                      </a:r>
                      <a:endParaRPr lang="en-IN" dirty="0"/>
                    </a:p>
                  </a:txBody>
                  <a:tcPr/>
                </a:tc>
                <a:tc>
                  <a:txBody>
                    <a:bodyPr/>
                    <a:lstStyle/>
                    <a:p>
                      <a:r>
                        <a:rPr lang="en-IN" sz="1800" kern="1200" dirty="0" smtClean="0">
                          <a:effectLst/>
                        </a:rPr>
                        <a:t>MahaRERA Divisional Office Address of Nagpur</a:t>
                      </a:r>
                      <a:endParaRPr lang="en-IN" dirty="0"/>
                    </a:p>
                  </a:txBody>
                  <a:tcPr/>
                </a:tc>
                <a:tc>
                  <a:txBody>
                    <a:bodyPr/>
                    <a:lstStyle/>
                    <a:p>
                      <a:r>
                        <a:rPr lang="en-IN" dirty="0" smtClean="0"/>
                        <a:t>Circular No. 16/2018 </a:t>
                      </a:r>
                      <a:r>
                        <a:rPr lang="en-IN" dirty="0" err="1" smtClean="0"/>
                        <a:t>Dtd</a:t>
                      </a:r>
                      <a:r>
                        <a:rPr lang="en-IN" dirty="0" smtClean="0"/>
                        <a:t>- 09-04-2018</a:t>
                      </a:r>
                      <a:endParaRPr lang="en-IN" dirty="0"/>
                    </a:p>
                  </a:txBody>
                  <a:tcPr/>
                </a:tc>
              </a:tr>
              <a:tr h="370840">
                <a:tc>
                  <a:txBody>
                    <a:bodyPr/>
                    <a:lstStyle/>
                    <a:p>
                      <a:pPr algn="ctr"/>
                      <a:r>
                        <a:rPr lang="en-IN" dirty="0" smtClean="0"/>
                        <a:t>9</a:t>
                      </a:r>
                      <a:endParaRPr lang="en-IN" dirty="0"/>
                    </a:p>
                  </a:txBody>
                  <a:tcPr/>
                </a:tc>
                <a:tc>
                  <a:txBody>
                    <a:bodyPr/>
                    <a:lstStyle/>
                    <a:p>
                      <a:r>
                        <a:rPr lang="en-IN" sz="1800" u="none" strike="noStrike" kern="1200" baseline="0" dirty="0" smtClean="0"/>
                        <a:t>Land Owners/Investors having Area/Revenue Share in Real Estate</a:t>
                      </a:r>
                    </a:p>
                    <a:p>
                      <a:r>
                        <a:rPr lang="en-IN" sz="1800" u="none" strike="noStrike" kern="1200" baseline="0" dirty="0" smtClean="0"/>
                        <a:t>Project to be treated as Promoter (landowner/investor)</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Circular No. 12/2017 </a:t>
                      </a:r>
                      <a:r>
                        <a:rPr lang="en-IN" dirty="0" err="1" smtClean="0"/>
                        <a:t>Dtd</a:t>
                      </a:r>
                      <a:r>
                        <a:rPr lang="en-IN" dirty="0" smtClean="0"/>
                        <a:t>- 04-12-2017</a:t>
                      </a:r>
                      <a:endParaRPr lang="en-IN" dirty="0"/>
                    </a:p>
                  </a:txBody>
                  <a:tcPr/>
                </a:tc>
              </a:tr>
            </a:tbl>
          </a:graphicData>
        </a:graphic>
      </p:graphicFrame>
      <p:sp>
        <p:nvSpPr>
          <p:cNvPr id="4" name="Title 3"/>
          <p:cNvSpPr>
            <a:spLocks noGrp="1"/>
          </p:cNvSpPr>
          <p:nvPr>
            <p:ph type="title"/>
          </p:nvPr>
        </p:nvSpPr>
        <p:spPr>
          <a:xfrm>
            <a:off x="539552" y="457200"/>
            <a:ext cx="7776864" cy="667544"/>
          </a:xfrm>
        </p:spPr>
        <p:style>
          <a:lnRef idx="1">
            <a:schemeClr val="dk1"/>
          </a:lnRef>
          <a:fillRef idx="2">
            <a:schemeClr val="dk1"/>
          </a:fillRef>
          <a:effectRef idx="1">
            <a:schemeClr val="dk1"/>
          </a:effectRef>
          <a:fontRef idx="minor">
            <a:schemeClr val="dk1"/>
          </a:fontRef>
        </p:style>
        <p:txBody>
          <a:bodyPr/>
          <a:lstStyle/>
          <a:p>
            <a:pPr algn="ctr"/>
            <a:r>
              <a:rPr lang="en-IN" dirty="0" smtClean="0"/>
              <a:t>IMPORTANT DEVELOPMENTS</a:t>
            </a:r>
            <a:endParaRPr lang="en-IN"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6756" y="185695"/>
            <a:ext cx="1296144" cy="12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86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200329"/>
          </a:xfrm>
          <a:prstGeom prst="rect">
            <a:avLst/>
          </a:prstGeom>
          <a:noFill/>
        </p:spPr>
        <p:txBody>
          <a:bodyPr wrap="square" rtlCol="0">
            <a:spAutoFit/>
          </a:bodyPr>
          <a:lstStyle/>
          <a:p>
            <a:r>
              <a:rPr lang="en-IN" sz="3600" b="1" dirty="0"/>
              <a:t>Revocation of Registration of Project</a:t>
            </a:r>
            <a:endParaRPr lang="en-IN" sz="3600" dirty="0"/>
          </a:p>
          <a:p>
            <a:pPr fontAlgn="t"/>
            <a:r>
              <a:rPr lang="en-IN" sz="3600" b="1" dirty="0"/>
              <a:t>Order No. 8/19,  </a:t>
            </a:r>
            <a:r>
              <a:rPr lang="en-IN" sz="3600" b="1" dirty="0" err="1"/>
              <a:t>Dtd</a:t>
            </a:r>
            <a:r>
              <a:rPr lang="en-IN" sz="3600" b="1" dirty="0"/>
              <a:t>- 28-03-2019  </a:t>
            </a:r>
            <a:endParaRPr lang="en-IN" sz="36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071049" y="2492896"/>
            <a:ext cx="7056784" cy="4032448"/>
          </a:xfrm>
        </p:spPr>
        <p:txBody>
          <a:bodyPr anchor="t">
            <a:normAutofit fontScale="90000"/>
          </a:bodyPr>
          <a:lstStyle/>
          <a:p>
            <a:pPr marL="457200" indent="-457200" algn="l">
              <a:buFont typeface="Arial" pitchFamily="34" charset="0"/>
              <a:buChar char="•"/>
            </a:pPr>
            <a:r>
              <a:rPr lang="en-IN" sz="2400" dirty="0" smtClean="0"/>
              <a:t>MahaRERA </a:t>
            </a:r>
            <a:r>
              <a:rPr lang="en-IN" sz="2400" dirty="0"/>
              <a:t>shall only consider </a:t>
            </a:r>
            <a:r>
              <a:rPr lang="en-IN" sz="2400" dirty="0" smtClean="0"/>
              <a:t>those </a:t>
            </a:r>
            <a:r>
              <a:rPr lang="en-IN" sz="2400" dirty="0"/>
              <a:t>complaints for </a:t>
            </a:r>
            <a:r>
              <a:rPr lang="en-IN" sz="2400" dirty="0" smtClean="0"/>
              <a:t>revocation </a:t>
            </a:r>
            <a:r>
              <a:rPr lang="en-IN" sz="2400" dirty="0"/>
              <a:t>of </a:t>
            </a:r>
            <a:r>
              <a:rPr lang="en-IN" sz="2400" dirty="0" smtClean="0"/>
              <a:t>project, when Association </a:t>
            </a:r>
            <a:r>
              <a:rPr lang="en-IN" sz="2400" dirty="0"/>
              <a:t>of </a:t>
            </a:r>
            <a:r>
              <a:rPr lang="en-IN" sz="2400" dirty="0" smtClean="0"/>
              <a:t>Allottees </a:t>
            </a:r>
            <a:r>
              <a:rPr lang="en-IN" sz="2400" dirty="0"/>
              <a:t>is </a:t>
            </a:r>
            <a:r>
              <a:rPr lang="en-IN" sz="2400" dirty="0" smtClean="0"/>
              <a:t>involved.</a:t>
            </a:r>
            <a:br>
              <a:rPr lang="en-IN" sz="2400" dirty="0" smtClean="0"/>
            </a:br>
            <a:r>
              <a:rPr lang="en-IN" sz="2400" dirty="0"/>
              <a:t/>
            </a:r>
            <a:br>
              <a:rPr lang="en-IN" sz="2400" dirty="0"/>
            </a:br>
            <a:r>
              <a:rPr lang="en-IN" sz="2400" dirty="0" smtClean="0"/>
              <a:t>The association to provide :-</a:t>
            </a:r>
            <a:br>
              <a:rPr lang="en-IN" sz="2400" dirty="0" smtClean="0"/>
            </a:br>
            <a:r>
              <a:rPr lang="en-IN" sz="2400" dirty="0" smtClean="0"/>
              <a:t>1. 	Declaration that no complaint is pending in any 	other forum</a:t>
            </a:r>
            <a:br>
              <a:rPr lang="en-IN" sz="2400" dirty="0" smtClean="0"/>
            </a:br>
            <a:r>
              <a:rPr lang="en-IN" sz="2400" dirty="0" smtClean="0"/>
              <a:t>2.	List of all stake holders- Promoter, Landowner, 	investor, Architects, CA certifying Form-3 and Form-	5, Banks etc.</a:t>
            </a:r>
            <a:br>
              <a:rPr lang="en-IN" sz="2400" dirty="0" smtClean="0"/>
            </a:br>
            <a:r>
              <a:rPr lang="en-IN" sz="2400" dirty="0" smtClean="0"/>
              <a:t> </a:t>
            </a:r>
            <a:br>
              <a:rPr lang="en-IN" sz="2400" dirty="0" smtClean="0"/>
            </a:br>
            <a:r>
              <a:rPr lang="en-IN" sz="2400" dirty="0" smtClean="0"/>
              <a:t/>
            </a:r>
            <a:br>
              <a:rPr lang="en-IN" sz="2400" dirty="0" smtClean="0"/>
            </a:br>
            <a:r>
              <a:rPr lang="en-IN" sz="2400" dirty="0"/>
              <a:t/>
            </a:r>
            <a:br>
              <a:rPr lang="en-IN" sz="2400" dirty="0"/>
            </a:br>
            <a:r>
              <a:rPr lang="en-IN" sz="2400" dirty="0" smtClean="0"/>
              <a:t/>
            </a:r>
            <a:br>
              <a:rPr lang="en-IN" sz="2400" dirty="0" smtClean="0"/>
            </a:br>
            <a:r>
              <a:rPr lang="en-IN" sz="2400" dirty="0"/>
              <a:t/>
            </a:r>
            <a:br>
              <a:rPr lang="en-IN" sz="2400" dirty="0"/>
            </a:br>
            <a:r>
              <a:rPr lang="en-IN" sz="2400" dirty="0" smtClean="0"/>
              <a:t> </a:t>
            </a:r>
            <a:br>
              <a:rPr lang="en-IN" sz="2400" dirty="0" smtClean="0"/>
            </a:br>
            <a:endParaRPr lang="en-IN" sz="2400" dirty="0"/>
          </a:p>
        </p:txBody>
      </p:sp>
      <p:sp>
        <p:nvSpPr>
          <p:cNvPr id="7" name="TextBox 6"/>
          <p:cNvSpPr txBox="1"/>
          <p:nvPr/>
        </p:nvSpPr>
        <p:spPr>
          <a:xfrm>
            <a:off x="855025" y="1895283"/>
            <a:ext cx="7272808" cy="369332"/>
          </a:xfrm>
          <a:prstGeom prst="rect">
            <a:avLst/>
          </a:prstGeom>
          <a:noFill/>
        </p:spPr>
        <p:txBody>
          <a:bodyPr wrap="square" rtlCol="0">
            <a:spAutoFit/>
          </a:bodyPr>
          <a:lstStyle/>
          <a:p>
            <a:pPr algn="ctr"/>
            <a:r>
              <a:rPr lang="en-IN" b="1" u="sng" dirty="0"/>
              <a:t>Direction to be followed for Revocation of Project </a:t>
            </a:r>
            <a:r>
              <a:rPr lang="en-IN" b="1" u="sng" dirty="0" smtClean="0"/>
              <a:t>Registration</a:t>
            </a:r>
            <a:endParaRPr lang="en-IN" dirty="0"/>
          </a:p>
        </p:txBody>
      </p:sp>
    </p:spTree>
    <p:extLst>
      <p:ext uri="{BB962C8B-B14F-4D97-AF65-F5344CB8AC3E}">
        <p14:creationId xmlns:p14="http://schemas.microsoft.com/office/powerpoint/2010/main" val="210493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200329"/>
          </a:xfrm>
          <a:prstGeom prst="rect">
            <a:avLst/>
          </a:prstGeom>
          <a:noFill/>
        </p:spPr>
        <p:txBody>
          <a:bodyPr wrap="square" rtlCol="0">
            <a:spAutoFit/>
          </a:bodyPr>
          <a:lstStyle/>
          <a:p>
            <a:r>
              <a:rPr lang="en-IN" sz="3600" b="1" dirty="0"/>
              <a:t>Revocation of Registration of Project</a:t>
            </a:r>
            <a:endParaRPr lang="en-IN" sz="3600" dirty="0"/>
          </a:p>
          <a:p>
            <a:pPr fontAlgn="t"/>
            <a:r>
              <a:rPr lang="en-IN" sz="3600" b="1" dirty="0"/>
              <a:t>Order No. 8/19,  </a:t>
            </a:r>
            <a:r>
              <a:rPr lang="en-IN" sz="3600" b="1" dirty="0" err="1"/>
              <a:t>Dtd</a:t>
            </a:r>
            <a:r>
              <a:rPr lang="en-IN" sz="3600" b="1" dirty="0"/>
              <a:t>- 28-03-2019  </a:t>
            </a:r>
            <a:endParaRPr lang="en-IN" sz="36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071049" y="2492896"/>
            <a:ext cx="7056784" cy="4032448"/>
          </a:xfrm>
        </p:spPr>
        <p:txBody>
          <a:bodyPr anchor="t">
            <a:normAutofit fontScale="90000"/>
          </a:bodyPr>
          <a:lstStyle/>
          <a:p>
            <a:pPr algn="l"/>
            <a:r>
              <a:rPr lang="en-IN" sz="2400" dirty="0" smtClean="0"/>
              <a:t>3. 	MahaRERA to constitute Designated Resolution    	Panel (DRP)</a:t>
            </a:r>
            <a:br>
              <a:rPr lang="en-IN" sz="2400" dirty="0" smtClean="0"/>
            </a:br>
            <a:r>
              <a:rPr lang="en-IN" sz="2400" dirty="0" smtClean="0"/>
              <a:t>4.	DRP to Shall prepare a Blueprint to complete the 	project.</a:t>
            </a:r>
            <a:br>
              <a:rPr lang="en-IN" sz="2400" dirty="0" smtClean="0"/>
            </a:br>
            <a:r>
              <a:rPr lang="en-IN" sz="2400" dirty="0" smtClean="0"/>
              <a:t>5.	Detailed Blueprint to consists of Financial Blueprint, 	Construction Blueprint</a:t>
            </a:r>
            <a:br>
              <a:rPr lang="en-IN" sz="2400" dirty="0" smtClean="0"/>
            </a:br>
            <a:r>
              <a:rPr lang="en-IN" sz="2400" dirty="0" smtClean="0"/>
              <a:t>6.	The existing project professionals namely  	Architect, Engineer, </a:t>
            </a:r>
            <a:r>
              <a:rPr lang="en-IN" sz="2400" u="sng" dirty="0" smtClean="0"/>
              <a:t>Chartered Accountant</a:t>
            </a:r>
            <a:r>
              <a:rPr lang="en-IN" sz="2400" dirty="0" smtClean="0"/>
              <a:t> </a:t>
            </a:r>
            <a:r>
              <a:rPr lang="en-IN" sz="2400" b="1" i="1" u="sng" dirty="0" smtClean="0"/>
              <a:t>SHALL </a:t>
            </a:r>
            <a:r>
              <a:rPr lang="en-IN" sz="2400" b="1" i="1" dirty="0" smtClean="0"/>
              <a:t>	</a:t>
            </a:r>
            <a:r>
              <a:rPr lang="en-IN" sz="2400" i="1" u="sng" dirty="0" smtClean="0"/>
              <a:t>assist the panel</a:t>
            </a:r>
            <a:br>
              <a:rPr lang="en-IN" sz="2400" i="1" u="sng" dirty="0" smtClean="0"/>
            </a:br>
            <a:r>
              <a:rPr lang="en-IN" sz="2400" i="1" dirty="0" smtClean="0"/>
              <a:t>7.	</a:t>
            </a:r>
            <a:r>
              <a:rPr lang="en-IN" sz="2400" dirty="0" smtClean="0"/>
              <a:t>Blueprint to be completed in 4 months</a:t>
            </a:r>
            <a:r>
              <a:rPr lang="en-IN" sz="2400" i="1" dirty="0" smtClean="0"/>
              <a:t> </a:t>
            </a:r>
            <a:r>
              <a:rPr lang="en-IN" sz="2400" i="1" u="sng" dirty="0" smtClean="0"/>
              <a:t> </a:t>
            </a:r>
            <a:r>
              <a:rPr lang="en-IN" sz="2400" i="1" dirty="0" smtClean="0"/>
              <a:t> </a:t>
            </a:r>
            <a:r>
              <a:rPr lang="en-IN" sz="2400" b="1" i="1" dirty="0" smtClean="0"/>
              <a:t>  </a:t>
            </a:r>
            <a:r>
              <a:rPr lang="en-IN" sz="2400" b="1" i="1" u="sng" dirty="0" smtClean="0"/>
              <a:t> </a:t>
            </a:r>
            <a:r>
              <a:rPr lang="en-IN" sz="2400" dirty="0" smtClean="0"/>
              <a:t/>
            </a:r>
            <a:br>
              <a:rPr lang="en-IN" sz="2400" dirty="0" smtClean="0"/>
            </a:br>
            <a:r>
              <a:rPr lang="en-IN" sz="2400" dirty="0" smtClean="0"/>
              <a:t/>
            </a:r>
            <a:br>
              <a:rPr lang="en-IN" sz="2400" dirty="0" smtClean="0"/>
            </a:br>
            <a:r>
              <a:rPr lang="en-IN" sz="2400" dirty="0" smtClean="0"/>
              <a:t>	</a:t>
            </a:r>
            <a:br>
              <a:rPr lang="en-IN" sz="2400" dirty="0" smtClean="0"/>
            </a:br>
            <a:r>
              <a:rPr lang="en-IN" sz="2400" dirty="0" smtClean="0"/>
              <a:t/>
            </a:r>
            <a:br>
              <a:rPr lang="en-IN" sz="2400" dirty="0" smtClean="0"/>
            </a:br>
            <a:r>
              <a:rPr lang="en-IN" sz="2400" dirty="0"/>
              <a:t/>
            </a:r>
            <a:br>
              <a:rPr lang="en-IN" sz="2400" dirty="0"/>
            </a:br>
            <a:r>
              <a:rPr lang="en-IN" sz="2400" dirty="0" smtClean="0"/>
              <a:t/>
            </a:r>
            <a:br>
              <a:rPr lang="en-IN" sz="2400" dirty="0" smtClean="0"/>
            </a:br>
            <a:r>
              <a:rPr lang="en-IN" sz="2400" dirty="0"/>
              <a:t/>
            </a:r>
            <a:br>
              <a:rPr lang="en-IN" sz="2400" dirty="0"/>
            </a:br>
            <a:r>
              <a:rPr lang="en-IN" sz="2400" dirty="0" smtClean="0"/>
              <a:t> </a:t>
            </a:r>
            <a:br>
              <a:rPr lang="en-IN" sz="2400" dirty="0" smtClean="0"/>
            </a:br>
            <a:endParaRPr lang="en-IN" sz="2400" dirty="0"/>
          </a:p>
        </p:txBody>
      </p:sp>
      <p:sp>
        <p:nvSpPr>
          <p:cNvPr id="7" name="TextBox 6"/>
          <p:cNvSpPr txBox="1"/>
          <p:nvPr/>
        </p:nvSpPr>
        <p:spPr>
          <a:xfrm>
            <a:off x="855025" y="1895283"/>
            <a:ext cx="7272808" cy="369332"/>
          </a:xfrm>
          <a:prstGeom prst="rect">
            <a:avLst/>
          </a:prstGeom>
          <a:noFill/>
        </p:spPr>
        <p:txBody>
          <a:bodyPr wrap="square" rtlCol="0">
            <a:spAutoFit/>
          </a:bodyPr>
          <a:lstStyle/>
          <a:p>
            <a:pPr algn="ctr"/>
            <a:r>
              <a:rPr lang="en-IN" b="1" u="sng" dirty="0"/>
              <a:t>Direction to be followed for Revocation of Project </a:t>
            </a:r>
            <a:r>
              <a:rPr lang="en-IN" b="1" u="sng" dirty="0" smtClean="0"/>
              <a:t>Registration</a:t>
            </a:r>
            <a:endParaRPr lang="en-IN" dirty="0"/>
          </a:p>
        </p:txBody>
      </p:sp>
    </p:spTree>
    <p:extLst>
      <p:ext uri="{BB962C8B-B14F-4D97-AF65-F5344CB8AC3E}">
        <p14:creationId xmlns:p14="http://schemas.microsoft.com/office/powerpoint/2010/main" val="245193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569660"/>
          </a:xfrm>
          <a:prstGeom prst="rect">
            <a:avLst/>
          </a:prstGeom>
          <a:noFill/>
        </p:spPr>
        <p:txBody>
          <a:bodyPr wrap="square" rtlCol="0">
            <a:spAutoFit/>
          </a:bodyPr>
          <a:lstStyle/>
          <a:p>
            <a:pPr fontAlgn="t"/>
            <a:r>
              <a:rPr lang="en-IN" sz="3200" b="1" dirty="0"/>
              <a:t>Approval of Association of Allottees for order under Section 7(3) of the Act</a:t>
            </a:r>
            <a:endParaRPr lang="en-IN" sz="3200" dirty="0"/>
          </a:p>
          <a:p>
            <a:r>
              <a:rPr lang="en-IN" sz="3200" b="1" dirty="0"/>
              <a:t>Order No. 7/19,  </a:t>
            </a:r>
            <a:r>
              <a:rPr lang="en-IN" sz="3200" b="1" dirty="0" err="1"/>
              <a:t>Dtd</a:t>
            </a:r>
            <a:r>
              <a:rPr lang="en-IN" sz="3200" b="1" dirty="0"/>
              <a:t>- 08-02-2019  </a:t>
            </a:r>
            <a:endParaRPr lang="en-IN" sz="32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7584" y="2080336"/>
            <a:ext cx="7488832" cy="4150106"/>
          </a:xfrm>
        </p:spPr>
        <p:txBody>
          <a:bodyPr anchor="t">
            <a:normAutofit fontScale="90000"/>
          </a:bodyPr>
          <a:lstStyle/>
          <a:p>
            <a:pPr algn="l"/>
            <a:r>
              <a:rPr lang="en-IN" dirty="0" smtClean="0"/>
              <a:t>Section 7 Deals with Revocation of Registration on account of violations of the RERA.</a:t>
            </a:r>
            <a:br>
              <a:rPr lang="en-IN" dirty="0" smtClean="0"/>
            </a:br>
            <a:r>
              <a:rPr lang="en-IN" dirty="0"/>
              <a:t/>
            </a:r>
            <a:br>
              <a:rPr lang="en-IN" dirty="0"/>
            </a:br>
            <a:r>
              <a:rPr lang="en-IN" dirty="0" smtClean="0"/>
              <a:t>Promoter due to genuine reasons is unable to comply with the provisions with the act, and desires to complete the project</a:t>
            </a:r>
            <a:br>
              <a:rPr lang="en-IN" dirty="0" smtClean="0"/>
            </a:br>
            <a:r>
              <a:rPr lang="en-IN" dirty="0"/>
              <a:t/>
            </a:r>
            <a:br>
              <a:rPr lang="en-IN" dirty="0"/>
            </a:br>
            <a:r>
              <a:rPr lang="en-IN" dirty="0" smtClean="0"/>
              <a:t>The Association of Allottees can resolve and request MahaRERA to grant additional extension period for completion of the project.</a:t>
            </a:r>
            <a:br>
              <a:rPr lang="en-IN" dirty="0" smtClean="0"/>
            </a:br>
            <a:r>
              <a:rPr lang="en-IN" dirty="0"/>
              <a:t/>
            </a:r>
            <a:br>
              <a:rPr lang="en-IN" dirty="0"/>
            </a:br>
            <a:endParaRPr lang="en-IN" dirty="0"/>
          </a:p>
        </p:txBody>
      </p:sp>
    </p:spTree>
    <p:extLst>
      <p:ext uri="{BB962C8B-B14F-4D97-AF65-F5344CB8AC3E}">
        <p14:creationId xmlns:p14="http://schemas.microsoft.com/office/powerpoint/2010/main" val="112604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510288"/>
            <a:ext cx="7272807" cy="1569660"/>
          </a:xfrm>
          <a:prstGeom prst="rect">
            <a:avLst/>
          </a:prstGeom>
          <a:noFill/>
        </p:spPr>
        <p:txBody>
          <a:bodyPr wrap="square" rtlCol="0">
            <a:spAutoFit/>
          </a:bodyPr>
          <a:lstStyle/>
          <a:p>
            <a:pPr fontAlgn="t"/>
            <a:r>
              <a:rPr lang="en-IN" sz="3200" b="1" dirty="0"/>
              <a:t>Disclosure of Information regarding Project Professionals</a:t>
            </a:r>
            <a:endParaRPr lang="en-IN" sz="3200" dirty="0"/>
          </a:p>
          <a:p>
            <a:pPr fontAlgn="t"/>
            <a:r>
              <a:rPr lang="en-IN" sz="3200" b="1" dirty="0"/>
              <a:t>Circular No. 21/2018 </a:t>
            </a:r>
            <a:r>
              <a:rPr lang="en-IN" sz="3200" b="1" dirty="0" err="1"/>
              <a:t>Dtd</a:t>
            </a:r>
            <a:r>
              <a:rPr lang="en-IN" sz="3200" b="1" dirty="0"/>
              <a:t>- 26-11-2018</a:t>
            </a:r>
            <a:endParaRPr lang="en-IN" sz="3200" dirty="0"/>
          </a:p>
        </p:txBody>
      </p:sp>
      <p:pic>
        <p:nvPicPr>
          <p:cNvPr id="6" name="Picture 2" descr="C:\Program Files (x86)\Microsoft Office\MEDIA\CAGCAT10\j0205462.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79512" y="188641"/>
            <a:ext cx="1296144" cy="1289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2348880"/>
            <a:ext cx="7848872" cy="3823320"/>
          </a:xfrm>
        </p:spPr>
        <p:txBody>
          <a:bodyPr anchor="t">
            <a:normAutofit fontScale="90000"/>
          </a:bodyPr>
          <a:lstStyle/>
          <a:p>
            <a:pPr algn="l"/>
            <a:r>
              <a:rPr lang="en-IN" dirty="0" smtClean="0"/>
              <a:t>To increase </a:t>
            </a:r>
            <a:r>
              <a:rPr lang="en-IN" i="1" u="sng" dirty="0" smtClean="0"/>
              <a:t>transparency</a:t>
            </a:r>
            <a:r>
              <a:rPr lang="en-IN" dirty="0" smtClean="0"/>
              <a:t>, </a:t>
            </a:r>
            <a:r>
              <a:rPr lang="en-IN" i="1" u="sng" dirty="0" smtClean="0"/>
              <a:t>accountability</a:t>
            </a:r>
            <a:r>
              <a:rPr lang="en-IN" dirty="0" smtClean="0"/>
              <a:t> and ease of information</a:t>
            </a:r>
            <a:br>
              <a:rPr lang="en-IN" dirty="0" smtClean="0"/>
            </a:br>
            <a:r>
              <a:rPr lang="en-IN" dirty="0" smtClean="0"/>
              <a:t>Contact Details of Project Professionals is to be captured in the portal-</a:t>
            </a:r>
            <a:r>
              <a:rPr lang="en-IN" u="sng" dirty="0" smtClean="0"/>
              <a:t>Name</a:t>
            </a:r>
            <a:r>
              <a:rPr lang="en-IN" dirty="0" smtClean="0"/>
              <a:t>, </a:t>
            </a:r>
            <a:r>
              <a:rPr lang="en-IN" u="sng" dirty="0" smtClean="0"/>
              <a:t>Mobile</a:t>
            </a:r>
            <a:r>
              <a:rPr lang="en-IN" dirty="0" smtClean="0"/>
              <a:t> ,</a:t>
            </a:r>
            <a:r>
              <a:rPr lang="en-IN" u="sng" dirty="0" smtClean="0"/>
              <a:t>Email </a:t>
            </a:r>
            <a:r>
              <a:rPr lang="en-IN" dirty="0" smtClean="0"/>
              <a:t>, </a:t>
            </a:r>
            <a:r>
              <a:rPr lang="en-IN" u="sng" dirty="0" smtClean="0"/>
              <a:t>Address,</a:t>
            </a:r>
            <a:r>
              <a:rPr lang="en-IN" dirty="0" smtClean="0"/>
              <a:t> </a:t>
            </a:r>
            <a:r>
              <a:rPr lang="en-IN" u="sng" dirty="0" smtClean="0"/>
              <a:t>Rera Registration(for Agents)</a:t>
            </a:r>
            <a:r>
              <a:rPr lang="en-IN" dirty="0" smtClean="0"/>
              <a:t/>
            </a:r>
            <a:br>
              <a:rPr lang="en-IN" dirty="0" smtClean="0"/>
            </a:br>
            <a:r>
              <a:rPr lang="en-IN" dirty="0" smtClean="0"/>
              <a:t/>
            </a:r>
            <a:br>
              <a:rPr lang="en-IN" dirty="0" smtClean="0"/>
            </a:br>
            <a:r>
              <a:rPr lang="en-IN" dirty="0" smtClean="0"/>
              <a:t>Project Professionals :- Real Estate Agent, Contractors (Various), Architects (Form 1 and Form -4), Structural Engineer, </a:t>
            </a:r>
            <a:r>
              <a:rPr lang="en-IN" u="sng" dirty="0" smtClean="0"/>
              <a:t>Chartered Accountants (Form-3 and Form-5)</a:t>
            </a:r>
            <a:r>
              <a:rPr lang="en-IN" dirty="0" smtClean="0"/>
              <a:t/>
            </a:r>
            <a:br>
              <a:rPr lang="en-IN" dirty="0" smtClean="0"/>
            </a:br>
            <a:r>
              <a:rPr lang="en-IN" dirty="0" smtClean="0"/>
              <a:t/>
            </a:r>
            <a:br>
              <a:rPr lang="en-IN" dirty="0" smtClean="0"/>
            </a:br>
            <a:r>
              <a:rPr lang="en-IN" dirty="0" smtClean="0"/>
              <a:t>Effective from 01/12/2018</a:t>
            </a:r>
            <a:br>
              <a:rPr lang="en-IN" dirty="0" smtClean="0"/>
            </a:br>
            <a:r>
              <a:rPr lang="en-IN" dirty="0" smtClean="0"/>
              <a:t/>
            </a:r>
            <a:br>
              <a:rPr lang="en-IN" dirty="0" smtClean="0"/>
            </a:br>
            <a:endParaRPr lang="en-IN" dirty="0"/>
          </a:p>
        </p:txBody>
      </p:sp>
    </p:spTree>
    <p:extLst>
      <p:ext uri="{BB962C8B-B14F-4D97-AF65-F5344CB8AC3E}">
        <p14:creationId xmlns:p14="http://schemas.microsoft.com/office/powerpoint/2010/main" val="122850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mpo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TotalTime>
  <Words>1710</Words>
  <Application>Microsoft Office PowerPoint</Application>
  <PresentationFormat>On-screen Show (4:3)</PresentationFormat>
  <Paragraphs>158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Composite</vt:lpstr>
      <vt:lpstr>Recent Developments In RERA</vt:lpstr>
      <vt:lpstr>PowerPoint Presentation</vt:lpstr>
      <vt:lpstr>PowerPoint Presentation</vt:lpstr>
      <vt:lpstr>IMPORTANT CIRCULARS &amp; ORDERS</vt:lpstr>
      <vt:lpstr>IMPORTANT DEVELOPMENTS</vt:lpstr>
      <vt:lpstr>MahaRERA shall only consider those complaints for revocation of project, when Association of Allottees is involved.  The association to provide :- 1.  Declaration that no complaint is pending in any  other forum 2. List of all stake holders- Promoter, Landowner,  investor, Architects, CA certifying Form-3 and Form- 5, Banks etc.         </vt:lpstr>
      <vt:lpstr>3.  MahaRERA to constitute Designated Resolution     Panel (DRP) 4. DRP to Shall prepare a Blueprint to complete the  project. 5. Detailed Blueprint to consists of Financial Blueprint,  Construction Blueprint 6. The existing project professionals namely   Architect, Engineer, Chartered Accountant SHALL  assist the panel 7. Blueprint to be completed in 4 months                </vt:lpstr>
      <vt:lpstr>Section 7 Deals with Revocation of Registration on account of violations of the RERA.  Promoter due to genuine reasons is unable to comply with the provisions with the act, and desires to complete the project  The Association of Allottees can resolve and request MahaRERA to grant additional extension period for completion of the project.  </vt:lpstr>
      <vt:lpstr>To increase transparency, accountability and ease of information Contact Details of Project Professionals is to be captured in the portal-Name, Mobile ,Email , Address, Rera Registration(for Agents)  Project Professionals :- Real Estate Agent, Contractors (Various), Architects (Form 1 and Form -4), Structural Engineer, Chartered Accountants (Form-3 and Form-5)  Effective from 01/12/2018  </vt:lpstr>
      <vt:lpstr>PowerPoint Presentation</vt:lpstr>
      <vt:lpstr>PowerPoint Presentation</vt:lpstr>
      <vt:lpstr>PowerPoint Presentation</vt:lpstr>
      <vt:lpstr>PowerPoint Presentation</vt:lpstr>
      <vt:lpstr>To facilitate alternate dispute resolution, where both parties agree  MahaRERA can send the complaint to Conciliation and Dispute Resolution Forum   The website for the application is:- https://mahareraconciliation.mahaonline.gov.in</vt:lpstr>
      <vt:lpstr>New Certificate- Form 2A- From Engineer who supervises the work.  Applicable from new registration from 1.12.2018  To be submitted quarterly </vt:lpstr>
      <vt:lpstr>PowerPoint Presentation</vt:lpstr>
      <vt:lpstr>PowerPoint Presentation</vt:lpstr>
      <vt:lpstr>The Title of circular is self explanatory. RERA already mandated display of Sanctioned Maps   But the circular was introduced on an observation made by Supreme Court in Ferani Hotels Pvt. Ltd. V / s State Information Commissioner Greater Mumbai &amp; others  Therefore a non compliance to this is viewed seriously and action may be initiated accordingly without any leniency. </vt:lpstr>
      <vt:lpstr>NAGPUR DIVISION OFFICE   Deputy Secretary cum Head MahaRERA Nagpur   Administrative Building No.1, 1st Floor, Adjacent  to Udyog Bhavan, Civil Lines Nagpur - 440001.   Tel. No.: 0712 2551400 </vt:lpstr>
      <vt:lpstr>For the benefit of the consumers it is necessary to distinguish and / or identify whether such Promoter is the land owner, investor or is actually obtaining the building permissions for carrying out the construction and is in fact carrying out construction.  Such individual/organisations who are interested in project as Land Owner/ Investors having Area/Revenue Share to be treated as  Promoter (landowner/investor)  </vt:lpstr>
      <vt:lpstr>Liabilities of such land owner Promoter or investor Promoter shall be as co-terminus with the written agreement / arrangement governing their rights in the real estate project, But   For the purpose of withdrawal from the designated bank account of a real estate project, the obligations and liabilities of all such Promoters shall be at par with each other.  A copy of agreement to be uploaded for public viewing    </vt:lpstr>
      <vt:lpstr>Such land owner promoter and investor promoter  to submit declaration in Form B (Affidavit)  Such promoter who is entitled to share of total area developed, should open a separate bank account for deposit of 70 %of the sale proceeds.  </vt:lpstr>
      <vt:lpstr>MAHARERA GUIDELINES</vt:lpstr>
      <vt:lpstr>Some Cases</vt:lpstr>
      <vt:lpstr>     Simmi Sikka V/s Emmar MGF Land Limited </vt:lpstr>
      <vt:lpstr>        Prasad Bhatlawande V/s Rajmudra Agro Developers Pvt Ltd</vt:lpstr>
      <vt:lpstr>           Avinash Saraf, Neha Duggar Saraf vs Runwal Homes Pvt. Ltd.</vt:lpstr>
      <vt:lpstr>   Secretary, MahaRERA Versus Piramal Group- Glider Buildcon Realtors.</vt:lpstr>
      <vt:lpstr>Important Rulings by MahaRERA</vt:lpstr>
      <vt:lpstr>Important Rulings by MahaRERA</vt:lpstr>
      <vt:lpstr>Important Rulings by MahaRERA</vt:lpstr>
      <vt:lpstr>WHERE TO GET HELP</vt:lpstr>
      <vt:lpstr>PowerPoint Presentation</vt:lpstr>
      <vt:lpstr>THANK YOU ONCE AGAIN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Developments In RERA</dc:title>
  <dc:creator>DELL</dc:creator>
  <cp:lastModifiedBy>DELL</cp:lastModifiedBy>
  <cp:revision>46</cp:revision>
  <dcterms:created xsi:type="dcterms:W3CDTF">2019-05-01T14:46:01Z</dcterms:created>
  <dcterms:modified xsi:type="dcterms:W3CDTF">2019-05-02T16:02:34Z</dcterms:modified>
</cp:coreProperties>
</file>